
<file path=[Content_Types].xml><?xml version="1.0" encoding="utf-8"?>
<Types xmlns="http://schemas.openxmlformats.org/package/2006/content-types">
  <Default Extension="fntdata" ContentType="application/x-fontdata"/>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4" r:id="rId1"/>
  </p:sldMasterIdLst>
  <p:notesMasterIdLst>
    <p:notesMasterId r:id="rId19"/>
  </p:notesMasterIdLst>
  <p:sldIdLst>
    <p:sldId id="270" r:id="rId2"/>
    <p:sldId id="271" r:id="rId3"/>
    <p:sldId id="272" r:id="rId4"/>
    <p:sldId id="273" r:id="rId5"/>
    <p:sldId id="274" r:id="rId6"/>
    <p:sldId id="275" r:id="rId7"/>
    <p:sldId id="276" r:id="rId8"/>
    <p:sldId id="277" r:id="rId9"/>
    <p:sldId id="278" r:id="rId10"/>
    <p:sldId id="279" r:id="rId11"/>
    <p:sldId id="280" r:id="rId12"/>
    <p:sldId id="281" r:id="rId13"/>
    <p:sldId id="282" r:id="rId14"/>
    <p:sldId id="283" r:id="rId15"/>
    <p:sldId id="284" r:id="rId16"/>
    <p:sldId id="308" r:id="rId17"/>
    <p:sldId id="309"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Montserrat" pitchFamily="2" charset="77"/>
      <p:regular r:id="rId24"/>
      <p:bold r:id="rId25"/>
      <p:italic r:id="rId26"/>
      <p:boldItalic r:id="rId27"/>
    </p:embeddedFont>
    <p:embeddedFont>
      <p:font typeface="Montserrat Black" pitchFamily="2" charset="77"/>
      <p:bold r:id="rId28"/>
      <p:italic r:id="rId29"/>
      <p:boldItalic r:id="rId30"/>
    </p:embeddedFont>
    <p:embeddedFont>
      <p:font typeface="Montserrat ExtraBold" pitchFamily="2" charset="77"/>
      <p:bold r:id="rId31"/>
      <p:italic r:id="rId32"/>
      <p:boldItalic r:id="rId33"/>
    </p:embeddedFont>
    <p:embeddedFont>
      <p:font typeface="Montserrat Medium" pitchFamily="2" charset="77"/>
      <p:regular r:id="rId34"/>
      <p:bold r:id="rId35"/>
      <p:italic r:id="rId36"/>
      <p:boldItalic r:id="rId37"/>
    </p:embeddedFont>
    <p:embeddedFont>
      <p:font typeface="Montserrat SemiBold" pitchFamily="2" charset="77"/>
      <p:regular r:id="rId38"/>
      <p:bold r:id="rId39"/>
      <p:italic r:id="rId40"/>
      <p:boldItalic r:id="rId41"/>
    </p:embeddedFont>
    <p:embeddedFont>
      <p:font typeface="Open Sans ExtraBold" panose="020B0806030504020204" pitchFamily="34" charset="0"/>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6"/>
    <p:restoredTop sz="94648"/>
  </p:normalViewPr>
  <p:slideViewPr>
    <p:cSldViewPr snapToGrid="0" snapToObjects="1">
      <p:cViewPr varScale="1">
        <p:scale>
          <a:sx n="156" d="100"/>
          <a:sy n="156" d="100"/>
        </p:scale>
        <p:origin x="23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font" Target="fonts/font20.fntdata"/><Relationship Id="rId21" Type="http://schemas.openxmlformats.org/officeDocument/2006/relationships/font" Target="fonts/font2.fntdata"/><Relationship Id="rId34" Type="http://schemas.openxmlformats.org/officeDocument/2006/relationships/font" Target="fonts/font15.fntdata"/><Relationship Id="rId42" Type="http://schemas.openxmlformats.org/officeDocument/2006/relationships/font" Target="fonts/font23.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font" Target="fonts/font21.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notesMaster" Target="notesMasters/notesMaster1.xml"/><Relationship Id="rId31" Type="http://schemas.openxmlformats.org/officeDocument/2006/relationships/font" Target="fonts/font12.fntdata"/><Relationship Id="rId44" Type="http://schemas.openxmlformats.org/officeDocument/2006/relationships/font" Target="fonts/font2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43" Type="http://schemas.openxmlformats.org/officeDocument/2006/relationships/font" Target="fonts/font24.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font" Target="fonts/font19.fntdata"/><Relationship Id="rId46" Type="http://schemas.openxmlformats.org/officeDocument/2006/relationships/viewProps" Target="viewProps.xml"/><Relationship Id="rId20" Type="http://schemas.openxmlformats.org/officeDocument/2006/relationships/font" Target="fonts/font1.fntdata"/><Relationship Id="rId41" Type="http://schemas.openxmlformats.org/officeDocument/2006/relationships/font" Target="fonts/font22.fntdata"/></Relationships>
</file>

<file path=ppt/media/image1.png>
</file>

<file path=ppt/media/image10.png>
</file>

<file path=ppt/media/image11.png>
</file>

<file path=ppt/media/image12.png>
</file>

<file path=ppt/media/image13.gif>
</file>

<file path=ppt/media/image14.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769ad0ccc7_0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769ad0ccc7_0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769ad0ccc7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769ad0ccc7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769ad0ccc7_0_1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769ad0ccc7_0_1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CA" sz="1200">
                <a:latin typeface="Calibri"/>
                <a:ea typeface="Calibri"/>
                <a:cs typeface="Calibri"/>
                <a:sym typeface="Calibri"/>
              </a:rPr>
              <a:t>Voir dossier Exemples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769ad0ccc7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769ad0ccc7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769ad0ccc7_0_1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769ad0ccc7_0_1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CA" sz="1200">
                <a:latin typeface="Calibri"/>
                <a:ea typeface="Calibri"/>
                <a:cs typeface="Calibri"/>
                <a:sym typeface="Calibri"/>
              </a:rPr>
              <a:t>Mot de passe : Mot de passe que vous avez mis à la création de l’usager</a:t>
            </a:r>
            <a:endParaRPr sz="1200">
              <a:latin typeface="Calibri"/>
              <a:ea typeface="Calibri"/>
              <a:cs typeface="Calibri"/>
              <a:sym typeface="Calibri"/>
            </a:endParaRPr>
          </a:p>
          <a:p>
            <a:pPr marL="0" lvl="0" indent="0" algn="l" rtl="0">
              <a:lnSpc>
                <a:spcPct val="115000"/>
              </a:lnSpc>
              <a:spcBef>
                <a:spcPts val="0"/>
              </a:spcBef>
              <a:spcAft>
                <a:spcPts val="0"/>
              </a:spcAft>
              <a:buNone/>
            </a:pPr>
            <a:r>
              <a:rPr lang="fr-CA" sz="1200">
                <a:latin typeface="Calibri"/>
                <a:ea typeface="Calibri"/>
                <a:cs typeface="Calibri"/>
                <a:sym typeface="Calibri"/>
              </a:rPr>
              <a:t>On ne touche pas à préfix pour l’instant</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769ad0ccc7_0_1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769ad0ccc7_0_1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69ad0ccc7_0_1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69ad0ccc7_0_1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CA" sz="1200">
                <a:latin typeface="Calibri"/>
                <a:ea typeface="Calibri"/>
                <a:cs typeface="Calibri"/>
                <a:sym typeface="Calibri"/>
              </a:rPr>
              <a:t>Ne pas utiliser admin usager_numetudiant</a:t>
            </a:r>
            <a:endParaRPr sz="1200">
              <a:latin typeface="Calibri"/>
              <a:ea typeface="Calibri"/>
              <a:cs typeface="Calibri"/>
              <a:sym typeface="Calibri"/>
            </a:endParaRPr>
          </a:p>
          <a:p>
            <a:pPr marL="0" lvl="0" indent="0" algn="l" rtl="0">
              <a:lnSpc>
                <a:spcPct val="115000"/>
              </a:lnSpc>
              <a:spcBef>
                <a:spcPts val="0"/>
              </a:spcBef>
              <a:spcAft>
                <a:spcPts val="0"/>
              </a:spcAft>
              <a:buNone/>
            </a:pPr>
            <a:r>
              <a:rPr lang="fr-CA" sz="1200">
                <a:latin typeface="Calibri"/>
                <a:ea typeface="Calibri"/>
                <a:cs typeface="Calibri"/>
                <a:sym typeface="Calibri"/>
              </a:rPr>
              <a:t>#_____________#</a:t>
            </a:r>
            <a:endParaRPr sz="1200">
              <a:latin typeface="Calibri"/>
              <a:ea typeface="Calibri"/>
              <a:cs typeface="Calibri"/>
              <a:sym typeface="Calibri"/>
            </a:endParaRPr>
          </a:p>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767ed8afdd_2_2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767ed8afdd_2_2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6e64c3cba2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7" name="Google Shape;367;g6e64c3cba2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769ad0ccc7_0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769ad0ccc7_0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CA" sz="1200"/>
              <a:t>•</a:t>
            </a:r>
            <a:r>
              <a:rPr lang="fr-CA" sz="1200">
                <a:latin typeface="Calibri"/>
                <a:ea typeface="Calibri"/>
                <a:cs typeface="Calibri"/>
                <a:sym typeface="Calibri"/>
              </a:rPr>
              <a:t>Où trouve-t-on la version française ?</a:t>
            </a:r>
            <a:endParaRPr sz="1200">
              <a:latin typeface="Calibri"/>
              <a:ea typeface="Calibri"/>
              <a:cs typeface="Calibri"/>
              <a:sym typeface="Calibri"/>
            </a:endParaRPr>
          </a:p>
          <a:p>
            <a:pPr marL="0" lvl="0" indent="0" algn="l" rtl="0">
              <a:lnSpc>
                <a:spcPct val="115000"/>
              </a:lnSpc>
              <a:spcBef>
                <a:spcPts val="0"/>
              </a:spcBef>
              <a:spcAft>
                <a:spcPts val="0"/>
              </a:spcAft>
              <a:buNone/>
            </a:pPr>
            <a:r>
              <a:rPr lang="fr-CA" sz="1200"/>
              <a:t>•</a:t>
            </a:r>
            <a:r>
              <a:rPr lang="fr-CA" sz="1200">
                <a:latin typeface="Calibri"/>
                <a:ea typeface="Calibri"/>
                <a:cs typeface="Calibri"/>
                <a:sym typeface="Calibri"/>
              </a:rPr>
              <a:t>Quelle est la différence entre un fichier .zip et un fichier .tar.gz ?</a:t>
            </a:r>
            <a:endParaRPr sz="1200">
              <a:latin typeface="Calibri"/>
              <a:ea typeface="Calibri"/>
              <a:cs typeface="Calibri"/>
              <a:sym typeface="Calibri"/>
            </a:endParaRPr>
          </a:p>
          <a:p>
            <a:pPr marL="0" lvl="0" indent="0" algn="l" rtl="0">
              <a:lnSpc>
                <a:spcPct val="115000"/>
              </a:lnSpc>
              <a:spcBef>
                <a:spcPts val="0"/>
              </a:spcBef>
              <a:spcAft>
                <a:spcPts val="0"/>
              </a:spcAft>
              <a:buNone/>
            </a:pPr>
            <a:endParaRPr sz="1200">
              <a:latin typeface="Calibri"/>
              <a:ea typeface="Calibri"/>
              <a:cs typeface="Calibri"/>
              <a:sym typeface="Calibri"/>
            </a:endParaRPr>
          </a:p>
          <a:p>
            <a:pPr marL="0" lvl="0" indent="0" algn="l" rtl="0">
              <a:lnSpc>
                <a:spcPct val="115000"/>
              </a:lnSpc>
              <a:spcBef>
                <a:spcPts val="0"/>
              </a:spcBef>
              <a:spcAft>
                <a:spcPts val="0"/>
              </a:spcAft>
              <a:buNone/>
            </a:pPr>
            <a:r>
              <a:rPr lang="fr-CA" sz="1200">
                <a:latin typeface="Calibri"/>
                <a:ea typeface="Calibri"/>
                <a:cs typeface="Calibri"/>
                <a:sym typeface="Calibri"/>
              </a:rPr>
              <a:t>Attendre que tout le monde ait fini avant de continuer. Ils doivent s’aider entre eux.</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769ad0ccc7_0_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769ad0ccc7_0_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769ad0ccc7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769ad0ccc7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
        <p:cNvGrpSpPr/>
        <p:nvPr/>
      </p:nvGrpSpPr>
      <p:grpSpPr>
        <a:xfrm>
          <a:off x="0" y="0"/>
          <a:ext cx="0" cy="0"/>
          <a:chOff x="0" y="0"/>
          <a:chExt cx="0" cy="0"/>
        </a:xfrm>
      </p:grpSpPr>
      <p:sp>
        <p:nvSpPr>
          <p:cNvPr id="138" name="Google Shape;138;g769ad0ccc7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 name="Google Shape;139;g769ad0ccc7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CA"/>
              <a:t>Prendre le contenu du dossier WordPress uniquement et pas le dossier.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Google Shape;143;g769ad0ccc7_0_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4" name="Google Shape;144;g769ad0ccc7_0_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769ad0ccc7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769ad0ccc7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CA" sz="1200">
                <a:latin typeface="Calibri"/>
                <a:ea typeface="Calibri"/>
                <a:cs typeface="Calibri"/>
                <a:sym typeface="Calibri"/>
              </a:rPr>
              <a:t>Parler de la structure de wordpress rapidement</a:t>
            </a:r>
            <a:endParaRPr sz="1200">
              <a:latin typeface="Calibri"/>
              <a:ea typeface="Calibri"/>
              <a:cs typeface="Calibri"/>
              <a:sym typeface="Calibri"/>
            </a:endParaRPr>
          </a:p>
          <a:p>
            <a:pPr marL="0" lvl="0" indent="0" algn="l" rtl="0">
              <a:lnSpc>
                <a:spcPct val="115000"/>
              </a:lnSpc>
              <a:spcBef>
                <a:spcPts val="0"/>
              </a:spcBef>
              <a:spcAft>
                <a:spcPts val="0"/>
              </a:spcAft>
              <a:buNone/>
            </a:pPr>
            <a:r>
              <a:rPr lang="fr-CA" sz="1200">
                <a:latin typeface="Calibri"/>
                <a:ea typeface="Calibri"/>
                <a:cs typeface="Calibri"/>
                <a:sym typeface="Calibri"/>
              </a:rPr>
              <a:t>Rapeller qu’une fois la configuration terminer il ne faut plus envoyer les fichiers au complet</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769ad0ccc7_0_1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769ad0ccc7_0_1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CA" sz="1200">
                <a:latin typeface="Calibri"/>
                <a:ea typeface="Calibri"/>
                <a:cs typeface="Calibri"/>
                <a:sym typeface="Calibri"/>
              </a:rPr>
              <a:t>Pour nos travaux on mettra cw4_sXX_eXX</a:t>
            </a:r>
            <a:endParaRPr sz="1200">
              <a:latin typeface="Calibri"/>
              <a:ea typeface="Calibri"/>
              <a:cs typeface="Calibri"/>
              <a:sym typeface="Calibri"/>
            </a:endParaRPr>
          </a:p>
          <a:p>
            <a:pPr marL="0" lvl="0" indent="0" algn="l" rtl="0">
              <a:lnSpc>
                <a:spcPct val="115000"/>
              </a:lnSpc>
              <a:spcBef>
                <a:spcPts val="0"/>
              </a:spcBef>
              <a:spcAft>
                <a:spcPts val="0"/>
              </a:spcAft>
              <a:buNone/>
            </a:pPr>
            <a:endParaRPr sz="1200">
              <a:latin typeface="Calibri"/>
              <a:ea typeface="Calibri"/>
              <a:cs typeface="Calibri"/>
              <a:sym typeface="Calibri"/>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769ad0ccc7_0_1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769ad0ccc7_0_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fr-CA" sz="1200">
                <a:latin typeface="Calibri"/>
                <a:ea typeface="Calibri"/>
                <a:cs typeface="Calibri"/>
                <a:sym typeface="Calibri"/>
              </a:rPr>
              <a:t>L’usager contraint à 8 caractère on mettra uniquement sXXeXX</a:t>
            </a:r>
            <a:endParaRPr sz="1200">
              <a:latin typeface="Calibri"/>
              <a:ea typeface="Calibri"/>
              <a:cs typeface="Calibri"/>
              <a:sym typeface="Calibri"/>
            </a:endParaRPr>
          </a:p>
          <a:p>
            <a:pPr marL="0" lvl="0" indent="0" algn="l" rtl="0">
              <a:lnSpc>
                <a:spcPct val="115000"/>
              </a:lnSpc>
              <a:spcBef>
                <a:spcPts val="0"/>
              </a:spcBef>
              <a:spcAft>
                <a:spcPts val="0"/>
              </a:spcAft>
              <a:buNone/>
            </a:pPr>
            <a:r>
              <a:rPr lang="fr-CA" sz="1200">
                <a:latin typeface="Calibri"/>
                <a:ea typeface="Calibri"/>
                <a:cs typeface="Calibri"/>
                <a:sym typeface="Calibri"/>
              </a:rPr>
              <a:t>un utilisateur par bd </a:t>
            </a:r>
            <a:endParaRPr sz="1200">
              <a:latin typeface="Calibri"/>
              <a:ea typeface="Calibri"/>
              <a:cs typeface="Calibri"/>
              <a:sym typeface="Calibri"/>
            </a:endParaRPr>
          </a:p>
          <a:p>
            <a:pPr marL="0" lvl="0" indent="0" algn="l" rtl="0">
              <a:lnSpc>
                <a:spcPct val="115000"/>
              </a:lnSpc>
              <a:spcBef>
                <a:spcPts val="0"/>
              </a:spcBef>
              <a:spcAft>
                <a:spcPts val="0"/>
              </a:spcAft>
              <a:buNone/>
            </a:pPr>
            <a:r>
              <a:rPr lang="fr-CA" sz="1200">
                <a:latin typeface="Calibri"/>
                <a:ea typeface="Calibri"/>
                <a:cs typeface="Calibri"/>
                <a:sym typeface="Calibri"/>
              </a:rPr>
              <a:t>peut on mettre l’usager cpanel ?</a:t>
            </a:r>
            <a:endParaRPr sz="1200">
              <a:latin typeface="Calibri"/>
              <a:ea typeface="Calibri"/>
              <a:cs typeface="Calibri"/>
              <a:sym typeface="Calibri"/>
            </a:endParaRPr>
          </a:p>
          <a:p>
            <a:pPr marL="0" lvl="0" indent="0" algn="l" rtl="0">
              <a:lnSpc>
                <a:spcPct val="115000"/>
              </a:lnSpc>
              <a:spcBef>
                <a:spcPts val="0"/>
              </a:spcBef>
              <a:spcAft>
                <a:spcPts val="0"/>
              </a:spcAft>
              <a:buNone/>
            </a:pPr>
            <a:r>
              <a:rPr lang="fr-CA" sz="1200">
                <a:latin typeface="Calibri"/>
                <a:ea typeface="Calibri"/>
                <a:cs typeface="Calibri"/>
                <a:sym typeface="Calibri"/>
              </a:rPr>
              <a:t>devons nous le faire ?</a:t>
            </a:r>
            <a:endParaRPr sz="1200">
              <a:latin typeface="Calibri"/>
              <a:ea typeface="Calibri"/>
              <a:cs typeface="Calibri"/>
              <a:sym typeface="Calibri"/>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re et texte 3">
  <p:cSld name="TITLE_AND_BODY_3">
    <p:spTree>
      <p:nvGrpSpPr>
        <p:cNvPr id="1" name="Shape 12"/>
        <p:cNvGrpSpPr/>
        <p:nvPr/>
      </p:nvGrpSpPr>
      <p:grpSpPr>
        <a:xfrm>
          <a:off x="0" y="0"/>
          <a:ext cx="0" cy="0"/>
          <a:chOff x="0" y="0"/>
          <a:chExt cx="0" cy="0"/>
        </a:xfrm>
      </p:grpSpPr>
      <p:sp>
        <p:nvSpPr>
          <p:cNvPr id="13" name="Google Shape;13;p5"/>
          <p:cNvSpPr/>
          <p:nvPr/>
        </p:nvSpPr>
        <p:spPr>
          <a:xfrm>
            <a:off x="3205900" y="0"/>
            <a:ext cx="5976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extLst>
    <p:ext uri="{DCECCB84-F9BA-43D5-87BE-67443E8EF086}">
      <p15:sldGuideLst xmlns:p15="http://schemas.microsoft.com/office/powerpoint/2012/main">
        <p15:guide id="1" pos="1996">
          <p15:clr>
            <a:srgbClr val="FA7B17"/>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re et texte 1">
  <p:cSld name="TITLE_AND_BODY_1">
    <p:spTree>
      <p:nvGrpSpPr>
        <p:cNvPr id="1" name="Shape 14"/>
        <p:cNvGrpSpPr/>
        <p:nvPr/>
      </p:nvGrpSpPr>
      <p:grpSpPr>
        <a:xfrm>
          <a:off x="0" y="0"/>
          <a:ext cx="0" cy="0"/>
          <a:chOff x="0" y="0"/>
          <a:chExt cx="0" cy="0"/>
        </a:xfrm>
      </p:grpSpPr>
      <p:sp>
        <p:nvSpPr>
          <p:cNvPr id="15" name="Google Shape;15;p6"/>
          <p:cNvSpPr/>
          <p:nvPr/>
        </p:nvSpPr>
        <p:spPr>
          <a:xfrm>
            <a:off x="0" y="0"/>
            <a:ext cx="9144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re et texte 1 1">
  <p:cSld name="TITLE_AND_BODY_1_1">
    <p:spTree>
      <p:nvGrpSpPr>
        <p:cNvPr id="1" name="Shape 16"/>
        <p:cNvGrpSpPr/>
        <p:nvPr/>
      </p:nvGrpSpPr>
      <p:grpSpPr>
        <a:xfrm>
          <a:off x="0" y="0"/>
          <a:ext cx="0" cy="0"/>
          <a:chOff x="0" y="0"/>
          <a:chExt cx="0" cy="0"/>
        </a:xfrm>
      </p:grpSpPr>
      <p:sp>
        <p:nvSpPr>
          <p:cNvPr id="17" name="Google Shape;17;p7"/>
          <p:cNvSpPr/>
          <p:nvPr/>
        </p:nvSpPr>
        <p:spPr>
          <a:xfrm>
            <a:off x="0" y="0"/>
            <a:ext cx="9144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Tree>
  </p:cSld>
  <p:clrMap bg1="lt1" tx1="dk1" bg2="dk2" tx2="lt2" accent1="accent1" accent2="accent2" accent3="accent3" accent4="accent4" accent5="accent5" accent6="accent6" hlink="hlink" folHlink="folHlink"/>
  <p:sldLayoutIdLst>
    <p:sldLayoutId id="2147483651" r:id="rId1"/>
    <p:sldLayoutId id="2147483652" r:id="rId2"/>
    <p:sldLayoutId id="2147483653"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5760">
          <p15:clr>
            <a:srgbClr val="EA4335"/>
          </p15:clr>
        </p15:guide>
        <p15:guide id="2" pos="227">
          <p15:clr>
            <a:srgbClr val="EA4335"/>
          </p15:clr>
        </p15:guide>
        <p15:guide id="3" pos="454">
          <p15:clr>
            <a:srgbClr val="EA4335"/>
          </p15:clr>
        </p15:guide>
        <p15:guide id="4" orient="horz" pos="227">
          <p15:clr>
            <a:srgbClr val="EA4335"/>
          </p15:clr>
        </p15:guide>
        <p15:guide id="5" orient="horz" pos="454">
          <p15:clr>
            <a:srgbClr val="EA4335"/>
          </p15:clr>
        </p15:guide>
        <p15:guide id="6" pos="5533">
          <p15:clr>
            <a:srgbClr val="EA4335"/>
          </p15:clr>
        </p15:guide>
        <p15:guide id="7" pos="5306">
          <p15:clr>
            <a:srgbClr val="EA4335"/>
          </p15:clr>
        </p15:guide>
        <p15:guide id="8" orient="horz" pos="3013">
          <p15:clr>
            <a:srgbClr val="EA4335"/>
          </p15:clr>
        </p15:guide>
        <p15:guide id="9" orient="horz" pos="2786">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8.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hyperlink" Target="http://portableapps.com/apps/internet/filezilla_portable" TargetMode="External"/><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portableapps.com/apps/internet/filezilla_portable"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portableapps.com/apps/internet/filezilla_portable"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2"/>
          <p:cNvSpPr txBox="1">
            <a:spLocks noGrp="1"/>
          </p:cNvSpPr>
          <p:nvPr>
            <p:ph type="title"/>
          </p:nvPr>
        </p:nvSpPr>
        <p:spPr>
          <a:xfrm>
            <a:off x="360000" y="0"/>
            <a:ext cx="8424000" cy="51435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fr-CA" sz="1000" dirty="0">
                <a:solidFill>
                  <a:schemeClr val="lt1"/>
                </a:solidFill>
                <a:latin typeface="Montserrat Medium"/>
                <a:ea typeface="Montserrat Medium"/>
                <a:cs typeface="Montserrat Medium"/>
                <a:sym typeface="Montserrat Medium"/>
              </a:rPr>
              <a:t>WordPress</a:t>
            </a:r>
            <a:endParaRPr sz="2400" dirty="0">
              <a:solidFill>
                <a:srgbClr val="FFFFFF"/>
              </a:solidFill>
              <a:latin typeface="Montserrat Black"/>
              <a:ea typeface="Montserrat Black"/>
              <a:cs typeface="Montserrat Black"/>
              <a:sym typeface="Montserrat Black"/>
            </a:endParaRPr>
          </a:p>
          <a:p>
            <a:pPr marL="0" lvl="0" indent="0" algn="ctr" rtl="0">
              <a:spcBef>
                <a:spcPts val="0"/>
              </a:spcBef>
              <a:spcAft>
                <a:spcPts val="0"/>
              </a:spcAft>
              <a:buNone/>
            </a:pPr>
            <a:r>
              <a:rPr lang="fr-CA" sz="4500" dirty="0">
                <a:solidFill>
                  <a:srgbClr val="FFFFFF"/>
                </a:solidFill>
                <a:latin typeface="Montserrat Black"/>
                <a:ea typeface="Montserrat Black"/>
                <a:cs typeface="Montserrat Black"/>
                <a:sym typeface="Montserrat Black"/>
              </a:rPr>
              <a:t>les premiers pas</a:t>
            </a:r>
            <a:endParaRPr sz="4500" dirty="0">
              <a:solidFill>
                <a:srgbClr val="FFFFFF"/>
              </a:solidFill>
              <a:latin typeface="Montserrat Black"/>
              <a:ea typeface="Montserrat Black"/>
              <a:cs typeface="Montserrat Black"/>
              <a:sym typeface="Montserrat Black"/>
            </a:endParaRPr>
          </a:p>
          <a:p>
            <a:pPr marL="0" lvl="0" indent="0" algn="ctr" rtl="0">
              <a:spcBef>
                <a:spcPts val="0"/>
              </a:spcBef>
              <a:spcAft>
                <a:spcPts val="0"/>
              </a:spcAft>
              <a:buNone/>
            </a:pPr>
            <a:r>
              <a:rPr lang="fr-CA" sz="1800" dirty="0">
                <a:solidFill>
                  <a:schemeClr val="lt1"/>
                </a:solidFill>
                <a:latin typeface="Montserrat Medium"/>
                <a:ea typeface="Montserrat Medium"/>
                <a:cs typeface="Montserrat Medium"/>
                <a:sym typeface="Montserrat Medium"/>
              </a:rPr>
              <a:t>installation &amp; configuration</a:t>
            </a:r>
            <a:endParaRPr sz="4500" dirty="0">
              <a:solidFill>
                <a:srgbClr val="FFFFFF"/>
              </a:solidFill>
              <a:latin typeface="Montserrat Black"/>
              <a:ea typeface="Montserrat Black"/>
              <a:cs typeface="Montserrat Black"/>
              <a:sym typeface="Montserrat Black"/>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pic>
        <p:nvPicPr>
          <p:cNvPr id="171" name="Google Shape;171;p31"/>
          <p:cNvPicPr preferRelativeResize="0"/>
          <p:nvPr/>
        </p:nvPicPr>
        <p:blipFill rotWithShape="1">
          <a:blip r:embed="rId3">
            <a:alphaModFix/>
          </a:blip>
          <a:srcRect r="24299"/>
          <a:stretch/>
        </p:blipFill>
        <p:spPr>
          <a:xfrm>
            <a:off x="360000" y="1117800"/>
            <a:ext cx="4299449" cy="1513700"/>
          </a:xfrm>
          <a:prstGeom prst="rect">
            <a:avLst/>
          </a:prstGeom>
          <a:noFill/>
          <a:ln>
            <a:noFill/>
          </a:ln>
        </p:spPr>
      </p:pic>
      <p:sp>
        <p:nvSpPr>
          <p:cNvPr id="172" name="Google Shape;172;p31"/>
          <p:cNvSpPr txBox="1">
            <a:spLocks noGrp="1"/>
          </p:cNvSpPr>
          <p:nvPr>
            <p:ph type="title"/>
          </p:nvPr>
        </p:nvSpPr>
        <p:spPr>
          <a:xfrm>
            <a:off x="720000" y="720000"/>
            <a:ext cx="7704000" cy="3703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fr-CA" sz="1200" b="1">
                <a:solidFill>
                  <a:schemeClr val="dk2"/>
                </a:solidFill>
                <a:latin typeface="Montserrat"/>
                <a:ea typeface="Montserrat"/>
                <a:cs typeface="Montserrat"/>
                <a:sym typeface="Montserrat"/>
              </a:rPr>
              <a:t>3.	Associer l’utilisateur à la base de donnée</a:t>
            </a:r>
            <a:endParaRPr sz="1800">
              <a:solidFill>
                <a:srgbClr val="FFFFFF"/>
              </a:solidFill>
              <a:latin typeface="Montserrat"/>
              <a:ea typeface="Montserrat"/>
              <a:cs typeface="Montserrat"/>
              <a:sym typeface="Montserrat"/>
            </a:endParaRPr>
          </a:p>
        </p:txBody>
      </p:sp>
      <p:pic>
        <p:nvPicPr>
          <p:cNvPr id="173" name="Google Shape;173;p31"/>
          <p:cNvPicPr preferRelativeResize="0"/>
          <p:nvPr/>
        </p:nvPicPr>
        <p:blipFill rotWithShape="1">
          <a:blip r:embed="rId4">
            <a:alphaModFix/>
          </a:blip>
          <a:srcRect r="31478" b="32395"/>
          <a:stretch/>
        </p:blipFill>
        <p:spPr>
          <a:xfrm>
            <a:off x="3342850" y="2403975"/>
            <a:ext cx="5441150" cy="2379526"/>
          </a:xfrm>
          <a:prstGeom prst="rect">
            <a:avLst/>
          </a:prstGeom>
          <a:noFill/>
          <a:ln>
            <a:noFill/>
          </a:ln>
        </p:spPr>
      </p:pic>
      <p:pic>
        <p:nvPicPr>
          <p:cNvPr id="174" name="Google Shape;174;p31"/>
          <p:cNvPicPr preferRelativeResize="0"/>
          <p:nvPr/>
        </p:nvPicPr>
        <p:blipFill rotWithShape="1">
          <a:blip r:embed="rId5">
            <a:alphaModFix/>
          </a:blip>
          <a:srcRect b="26438"/>
          <a:stretch/>
        </p:blipFill>
        <p:spPr>
          <a:xfrm>
            <a:off x="3342850" y="2406300"/>
            <a:ext cx="5441151" cy="237952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32"/>
          <p:cNvSpPr txBox="1">
            <a:spLocks noGrp="1"/>
          </p:cNvSpPr>
          <p:nvPr>
            <p:ph type="title"/>
          </p:nvPr>
        </p:nvSpPr>
        <p:spPr>
          <a:xfrm>
            <a:off x="720000" y="720000"/>
            <a:ext cx="7704000" cy="3703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fr-CA" sz="1200" b="1" dirty="0">
                <a:solidFill>
                  <a:schemeClr val="dk2"/>
                </a:solidFill>
                <a:latin typeface="Montserrat"/>
                <a:ea typeface="Montserrat"/>
                <a:cs typeface="Montserrat"/>
                <a:sym typeface="Montserrat"/>
              </a:rPr>
              <a:t>Démarrage - l’installation</a:t>
            </a:r>
            <a:endParaRPr sz="1200" b="1" dirty="0">
              <a:solidFill>
                <a:schemeClr val="dk2"/>
              </a:solidFill>
              <a:latin typeface="Montserrat"/>
              <a:ea typeface="Montserrat"/>
              <a:cs typeface="Montserrat"/>
              <a:sym typeface="Montserrat"/>
            </a:endParaRPr>
          </a:p>
          <a:p>
            <a:pPr marL="0" lvl="0" indent="0" algn="l" rtl="0">
              <a:spcBef>
                <a:spcPts val="0"/>
              </a:spcBef>
              <a:spcAft>
                <a:spcPts val="0"/>
              </a:spcAft>
              <a:buNone/>
            </a:pPr>
            <a:endParaRPr sz="1200" dirty="0">
              <a:solidFill>
                <a:srgbClr val="1155CC"/>
              </a:solidFill>
              <a:latin typeface="Montserrat ExtraBold"/>
              <a:ea typeface="Montserrat ExtraBold"/>
              <a:cs typeface="Montserrat ExtraBold"/>
              <a:sym typeface="Montserrat ExtraBold"/>
            </a:endParaRPr>
          </a:p>
          <a:p>
            <a:pPr marL="457200" lvl="0" indent="-342900" algn="l" rtl="0">
              <a:spcBef>
                <a:spcPts val="0"/>
              </a:spcBef>
              <a:spcAft>
                <a:spcPts val="0"/>
              </a:spcAft>
              <a:buClr>
                <a:srgbClr val="666666"/>
              </a:buClr>
              <a:buSzPts val="1800"/>
              <a:buFont typeface="Montserrat"/>
              <a:buAutoNum type="arabicPeriod"/>
            </a:pPr>
            <a:r>
              <a:rPr lang="fr-CA" sz="1800" dirty="0">
                <a:solidFill>
                  <a:srgbClr val="666666"/>
                </a:solidFill>
                <a:latin typeface="Montserrat"/>
                <a:ea typeface="Montserrat"/>
                <a:cs typeface="Montserrat"/>
                <a:sym typeface="Montserrat"/>
              </a:rPr>
              <a:t>Téléchargez la dernière version de WordPress (en français.. svp)</a:t>
            </a:r>
            <a:endParaRPr sz="1800" dirty="0">
              <a:solidFill>
                <a:srgbClr val="666666"/>
              </a:solidFill>
              <a:latin typeface="Montserrat"/>
              <a:ea typeface="Montserrat"/>
              <a:cs typeface="Montserrat"/>
              <a:sym typeface="Montserrat"/>
            </a:endParaRPr>
          </a:p>
          <a:p>
            <a:pPr marL="457200" lvl="0" indent="-342900" algn="l" rtl="0">
              <a:spcBef>
                <a:spcPts val="1000"/>
              </a:spcBef>
              <a:spcAft>
                <a:spcPts val="0"/>
              </a:spcAft>
              <a:buClr>
                <a:srgbClr val="666666"/>
              </a:buClr>
              <a:buSzPts val="1800"/>
              <a:buFont typeface="Montserrat"/>
              <a:buAutoNum type="arabicPeriod"/>
            </a:pPr>
            <a:r>
              <a:rPr lang="fr-CA" sz="1800" dirty="0">
                <a:solidFill>
                  <a:srgbClr val="666666"/>
                </a:solidFill>
                <a:latin typeface="Montserrat"/>
                <a:ea typeface="Montserrat"/>
                <a:cs typeface="Montserrat"/>
                <a:sym typeface="Montserrat"/>
              </a:rPr>
              <a:t>Décompressez le fichier .zip</a:t>
            </a:r>
            <a:endParaRPr sz="1800" dirty="0">
              <a:solidFill>
                <a:srgbClr val="666666"/>
              </a:solidFill>
              <a:latin typeface="Montserrat"/>
              <a:ea typeface="Montserrat"/>
              <a:cs typeface="Montserrat"/>
              <a:sym typeface="Montserrat"/>
            </a:endParaRPr>
          </a:p>
          <a:p>
            <a:pPr marL="457200" lvl="0" indent="-342900" algn="l" rtl="0">
              <a:spcBef>
                <a:spcPts val="1000"/>
              </a:spcBef>
              <a:spcAft>
                <a:spcPts val="0"/>
              </a:spcAft>
              <a:buClr>
                <a:srgbClr val="666666"/>
              </a:buClr>
              <a:buSzPts val="1800"/>
              <a:buFont typeface="Montserrat"/>
              <a:buAutoNum type="arabicPeriod"/>
            </a:pPr>
            <a:r>
              <a:rPr lang="fr-CA" sz="1800" dirty="0">
                <a:solidFill>
                  <a:srgbClr val="666666"/>
                </a:solidFill>
                <a:latin typeface="Montserrat"/>
                <a:ea typeface="Montserrat"/>
                <a:cs typeface="Montserrat"/>
                <a:sym typeface="Montserrat"/>
              </a:rPr>
              <a:t>En utilisant le protocole FTP avec le logiciel </a:t>
            </a:r>
            <a:r>
              <a:rPr lang="fr-CA" sz="1800" u="sng" dirty="0">
                <a:solidFill>
                  <a:srgbClr val="666666"/>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FileZilla</a:t>
            </a:r>
            <a:r>
              <a:rPr lang="fr-CA" sz="1800" dirty="0">
                <a:solidFill>
                  <a:srgbClr val="666666"/>
                </a:solidFill>
                <a:latin typeface="Montserrat"/>
                <a:ea typeface="Montserrat"/>
                <a:cs typeface="Montserrat"/>
                <a:sym typeface="Montserrat"/>
              </a:rPr>
              <a:t>, </a:t>
            </a:r>
            <a:r>
              <a:rPr lang="fr-CA" sz="1800" dirty="0" err="1">
                <a:solidFill>
                  <a:srgbClr val="666666"/>
                </a:solidFill>
                <a:latin typeface="Montserrat"/>
                <a:ea typeface="Montserrat"/>
                <a:cs typeface="Montserrat"/>
                <a:sym typeface="Montserrat"/>
              </a:rPr>
              <a:t>téléversez</a:t>
            </a:r>
            <a:r>
              <a:rPr lang="fr-CA" sz="1800" dirty="0">
                <a:solidFill>
                  <a:srgbClr val="666666"/>
                </a:solidFill>
                <a:latin typeface="Montserrat"/>
                <a:ea typeface="Montserrat"/>
                <a:cs typeface="Montserrat"/>
                <a:sym typeface="Montserrat"/>
              </a:rPr>
              <a:t> les fichiers du dossier </a:t>
            </a:r>
            <a:r>
              <a:rPr lang="fr-CA" sz="1800" dirty="0" err="1">
                <a:solidFill>
                  <a:srgbClr val="666666"/>
                </a:solidFill>
                <a:latin typeface="Montserrat"/>
                <a:ea typeface="Montserrat"/>
                <a:cs typeface="Montserrat"/>
                <a:sym typeface="Montserrat"/>
              </a:rPr>
              <a:t>wordpress</a:t>
            </a:r>
            <a:r>
              <a:rPr lang="fr-CA" sz="1800" dirty="0">
                <a:solidFill>
                  <a:srgbClr val="666666"/>
                </a:solidFill>
                <a:latin typeface="Montserrat"/>
                <a:ea typeface="Montserrat"/>
                <a:cs typeface="Montserrat"/>
                <a:sym typeface="Montserrat"/>
              </a:rPr>
              <a:t> sur votre espace personnel sur le serveur </a:t>
            </a:r>
            <a:r>
              <a:rPr lang="fr-CA" sz="1800" dirty="0" err="1">
                <a:solidFill>
                  <a:srgbClr val="666666"/>
                </a:solidFill>
                <a:latin typeface="Montserrat"/>
                <a:ea typeface="Montserrat"/>
                <a:cs typeface="Montserrat"/>
                <a:sym typeface="Montserrat"/>
              </a:rPr>
              <a:t>dectim.ca</a:t>
            </a:r>
            <a:r>
              <a:rPr lang="fr-CA" sz="1800" dirty="0">
                <a:solidFill>
                  <a:srgbClr val="666666"/>
                </a:solidFill>
                <a:latin typeface="Montserrat"/>
                <a:ea typeface="Montserrat"/>
                <a:cs typeface="Montserrat"/>
                <a:sym typeface="Montserrat"/>
              </a:rPr>
              <a:t> </a:t>
            </a:r>
            <a:r>
              <a:rPr lang="fr-CA" sz="1800" dirty="0">
                <a:solidFill>
                  <a:srgbClr val="666666"/>
                </a:solidFill>
                <a:latin typeface="Montserrat SemiBold"/>
                <a:ea typeface="Montserrat SemiBold"/>
                <a:cs typeface="Montserrat SemiBold"/>
                <a:sym typeface="Montserrat SemiBold"/>
              </a:rPr>
              <a:t>/cours/</a:t>
            </a:r>
            <a:r>
              <a:rPr lang="fr-CA" sz="1800" dirty="0" err="1">
                <a:solidFill>
                  <a:srgbClr val="666666"/>
                </a:solidFill>
                <a:latin typeface="Montserrat SemiBold"/>
                <a:ea typeface="Montserrat SemiBold"/>
                <a:cs typeface="Montserrat SemiBold"/>
                <a:sym typeface="Montserrat SemiBold"/>
              </a:rPr>
              <a:t>wp</a:t>
            </a:r>
            <a:r>
              <a:rPr lang="fr-CA" sz="1800" dirty="0">
                <a:solidFill>
                  <a:srgbClr val="666666"/>
                </a:solidFill>
                <a:latin typeface="Montserrat SemiBold"/>
                <a:ea typeface="Montserrat SemiBold"/>
                <a:cs typeface="Montserrat SemiBold"/>
                <a:sym typeface="Montserrat SemiBold"/>
              </a:rPr>
              <a:t>/semaine01/exercice01</a:t>
            </a:r>
            <a:endParaRPr sz="1800" dirty="0">
              <a:solidFill>
                <a:srgbClr val="666666"/>
              </a:solidFill>
              <a:latin typeface="Montserrat"/>
              <a:ea typeface="Montserrat"/>
              <a:cs typeface="Montserrat"/>
              <a:sym typeface="Montserrat"/>
            </a:endParaRPr>
          </a:p>
          <a:p>
            <a:pPr marL="457200" lvl="0" indent="-342900" algn="l" rtl="0">
              <a:spcBef>
                <a:spcPts val="1000"/>
              </a:spcBef>
              <a:spcAft>
                <a:spcPts val="0"/>
              </a:spcAft>
              <a:buClr>
                <a:srgbClr val="666666"/>
              </a:buClr>
              <a:buSzPts val="1800"/>
              <a:buFont typeface="Montserrat"/>
              <a:buAutoNum type="arabicPeriod"/>
            </a:pPr>
            <a:r>
              <a:rPr lang="fr-CA" sz="1800" dirty="0">
                <a:solidFill>
                  <a:srgbClr val="666666"/>
                </a:solidFill>
                <a:latin typeface="Montserrat"/>
                <a:ea typeface="Montserrat"/>
                <a:cs typeface="Montserrat"/>
                <a:sym typeface="Montserrat"/>
              </a:rPr>
              <a:t>Dans la section administrative de votre espace personnel </a:t>
            </a:r>
            <a:r>
              <a:rPr lang="fr-CA" sz="1800" dirty="0" err="1">
                <a:solidFill>
                  <a:srgbClr val="666666"/>
                </a:solidFill>
                <a:latin typeface="Montserrat SemiBold"/>
                <a:ea typeface="Montserrat SemiBold"/>
                <a:cs typeface="Montserrat SemiBold"/>
                <a:sym typeface="Montserrat SemiBold"/>
              </a:rPr>
              <a:t>votrenom.dectim.ca</a:t>
            </a:r>
            <a:r>
              <a:rPr lang="fr-CA" sz="1800" dirty="0">
                <a:solidFill>
                  <a:srgbClr val="666666"/>
                </a:solidFill>
                <a:latin typeface="Montserrat SemiBold"/>
                <a:ea typeface="Montserrat SemiBold"/>
                <a:cs typeface="Montserrat SemiBold"/>
                <a:sym typeface="Montserrat SemiBold"/>
              </a:rPr>
              <a:t>/</a:t>
            </a:r>
            <a:r>
              <a:rPr lang="fr-CA" sz="1800" dirty="0" err="1">
                <a:solidFill>
                  <a:srgbClr val="666666"/>
                </a:solidFill>
                <a:latin typeface="Montserrat SemiBold"/>
                <a:ea typeface="Montserrat SemiBold"/>
                <a:cs typeface="Montserrat SemiBold"/>
                <a:sym typeface="Montserrat SemiBold"/>
              </a:rPr>
              <a:t>cpanel</a:t>
            </a:r>
            <a:r>
              <a:rPr lang="fr-CA" sz="1800" dirty="0">
                <a:solidFill>
                  <a:srgbClr val="666666"/>
                </a:solidFill>
                <a:latin typeface="Montserrat"/>
                <a:ea typeface="Montserrat"/>
                <a:cs typeface="Montserrat"/>
                <a:sym typeface="Montserrat"/>
              </a:rPr>
              <a:t>, créez et configurez une base de données et un utilisateur WordPress</a:t>
            </a:r>
            <a:endParaRPr sz="1800" dirty="0">
              <a:solidFill>
                <a:srgbClr val="666666"/>
              </a:solidFill>
              <a:latin typeface="Montserrat"/>
              <a:ea typeface="Montserrat"/>
              <a:cs typeface="Montserrat"/>
              <a:sym typeface="Montserrat"/>
            </a:endParaRPr>
          </a:p>
          <a:p>
            <a:pPr marL="457200" lvl="0" indent="-342900" algn="l" rtl="0">
              <a:spcBef>
                <a:spcPts val="1000"/>
              </a:spcBef>
              <a:spcAft>
                <a:spcPts val="1000"/>
              </a:spcAft>
              <a:buClr>
                <a:srgbClr val="FFFFFF"/>
              </a:buClr>
              <a:buSzPts val="1800"/>
              <a:buFont typeface="Montserrat"/>
              <a:buAutoNum type="arabicPeriod"/>
            </a:pPr>
            <a:r>
              <a:rPr lang="fr-CA" sz="1800" dirty="0">
                <a:solidFill>
                  <a:srgbClr val="FFFFFF"/>
                </a:solidFill>
                <a:latin typeface="Montserrat"/>
                <a:ea typeface="Montserrat"/>
                <a:cs typeface="Montserrat"/>
                <a:sym typeface="Montserrat"/>
              </a:rPr>
              <a:t>Lancez le script d’installation en allant à la racine de votre site.</a:t>
            </a:r>
            <a:endParaRPr sz="1800" dirty="0">
              <a:solidFill>
                <a:srgbClr val="FFFFFF"/>
              </a:solidFill>
              <a:latin typeface="Montserrat"/>
              <a:ea typeface="Montserrat"/>
              <a:cs typeface="Montserrat"/>
              <a:sym typeface="Montserrat"/>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pic>
        <p:nvPicPr>
          <p:cNvPr id="184" name="Google Shape;184;p33"/>
          <p:cNvPicPr preferRelativeResize="0"/>
          <p:nvPr/>
        </p:nvPicPr>
        <p:blipFill>
          <a:blip r:embed="rId3">
            <a:alphaModFix/>
          </a:blip>
          <a:stretch>
            <a:fillRect/>
          </a:stretch>
        </p:blipFill>
        <p:spPr>
          <a:xfrm>
            <a:off x="1452300" y="360000"/>
            <a:ext cx="6239403" cy="4423500"/>
          </a:xfrm>
          <a:prstGeom prst="rect">
            <a:avLst/>
          </a:prstGeom>
          <a:noFill/>
          <a:ln>
            <a:noFill/>
          </a:ln>
        </p:spPr>
      </p:pic>
      <p:sp>
        <p:nvSpPr>
          <p:cNvPr id="185" name="Google Shape;185;p33"/>
          <p:cNvSpPr txBox="1"/>
          <p:nvPr/>
        </p:nvSpPr>
        <p:spPr>
          <a:xfrm>
            <a:off x="2600937" y="4347300"/>
            <a:ext cx="5758500" cy="720000"/>
          </a:xfrm>
          <a:prstGeom prst="rect">
            <a:avLst/>
          </a:prstGeom>
          <a:solidFill>
            <a:schemeClr val="dk2"/>
          </a:solidFill>
          <a:ln>
            <a:noFill/>
          </a:ln>
        </p:spPr>
        <p:txBody>
          <a:bodyPr spcFirstLastPara="1" wrap="square" lIns="180000" tIns="180000" rIns="180000" bIns="180000" anchor="ctr" anchorCtr="0">
            <a:noAutofit/>
          </a:bodyPr>
          <a:lstStyle/>
          <a:p>
            <a:pPr marL="0" lvl="0" indent="0" algn="r" rtl="0">
              <a:spcBef>
                <a:spcPts val="0"/>
              </a:spcBef>
              <a:spcAft>
                <a:spcPts val="0"/>
              </a:spcAft>
              <a:buNone/>
            </a:pPr>
            <a:r>
              <a:rPr lang="fr-CA" b="1" dirty="0">
                <a:solidFill>
                  <a:srgbClr val="FFFFFF"/>
                </a:solidFill>
                <a:latin typeface="Montserrat"/>
                <a:ea typeface="Montserrat"/>
                <a:cs typeface="Montserrat"/>
                <a:sym typeface="Montserrat"/>
              </a:rPr>
              <a:t>[votre nom].</a:t>
            </a:r>
            <a:r>
              <a:rPr lang="fr-CA" b="1" dirty="0" err="1">
                <a:solidFill>
                  <a:srgbClr val="FFFFFF"/>
                </a:solidFill>
                <a:latin typeface="Montserrat"/>
                <a:ea typeface="Montserrat"/>
                <a:cs typeface="Montserrat"/>
                <a:sym typeface="Montserrat"/>
              </a:rPr>
              <a:t>dectim.ca</a:t>
            </a:r>
            <a:r>
              <a:rPr lang="fr-CA" b="1" dirty="0">
                <a:solidFill>
                  <a:srgbClr val="FFFFFF"/>
                </a:solidFill>
                <a:latin typeface="Montserrat"/>
                <a:ea typeface="Montserrat"/>
                <a:cs typeface="Montserrat"/>
                <a:sym typeface="Montserrat"/>
              </a:rPr>
              <a:t>/cours/</a:t>
            </a:r>
            <a:r>
              <a:rPr lang="fr-CA" b="1" dirty="0" err="1">
                <a:solidFill>
                  <a:srgbClr val="FFFFFF"/>
                </a:solidFill>
                <a:latin typeface="Montserrat"/>
                <a:ea typeface="Montserrat"/>
                <a:cs typeface="Montserrat"/>
                <a:sym typeface="Montserrat"/>
              </a:rPr>
              <a:t>wp</a:t>
            </a:r>
            <a:r>
              <a:rPr lang="fr-CA" b="1" dirty="0">
                <a:solidFill>
                  <a:srgbClr val="FFFFFF"/>
                </a:solidFill>
                <a:latin typeface="Montserrat"/>
                <a:ea typeface="Montserrat"/>
                <a:cs typeface="Montserrat"/>
                <a:sym typeface="Montserrat"/>
              </a:rPr>
              <a:t>/semaine01/exercice01</a:t>
            </a:r>
            <a:endParaRPr b="1" dirty="0">
              <a:solidFill>
                <a:srgbClr val="FFFFFF"/>
              </a:solidFill>
              <a:latin typeface="Montserrat"/>
              <a:ea typeface="Montserrat"/>
              <a:cs typeface="Montserrat"/>
              <a:sym typeface="Montserrat"/>
            </a:endParaRPr>
          </a:p>
        </p:txBody>
      </p:sp>
      <p:sp>
        <p:nvSpPr>
          <p:cNvPr id="186" name="Google Shape;186;p33"/>
          <p:cNvSpPr txBox="1"/>
          <p:nvPr/>
        </p:nvSpPr>
        <p:spPr>
          <a:xfrm>
            <a:off x="8347800" y="4347300"/>
            <a:ext cx="720000" cy="720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CA" sz="3000">
                <a:solidFill>
                  <a:schemeClr val="lt1"/>
                </a:solidFill>
              </a:rPr>
              <a:t>🔍</a:t>
            </a:r>
            <a:endParaRPr sz="3000">
              <a:solidFill>
                <a:schemeClr val="lt1"/>
              </a:solidFill>
              <a:latin typeface="Open Sans ExtraBold"/>
              <a:ea typeface="Open Sans ExtraBold"/>
              <a:cs typeface="Open Sans ExtraBold"/>
              <a:sym typeface="Open Sans Extra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pic>
        <p:nvPicPr>
          <p:cNvPr id="191" name="Google Shape;191;p34"/>
          <p:cNvPicPr preferRelativeResize="0"/>
          <p:nvPr/>
        </p:nvPicPr>
        <p:blipFill>
          <a:blip r:embed="rId3">
            <a:alphaModFix/>
          </a:blip>
          <a:stretch>
            <a:fillRect/>
          </a:stretch>
        </p:blipFill>
        <p:spPr>
          <a:xfrm>
            <a:off x="1452300" y="360000"/>
            <a:ext cx="6239403" cy="442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pic>
        <p:nvPicPr>
          <p:cNvPr id="196" name="Google Shape;196;p35"/>
          <p:cNvPicPr preferRelativeResize="0"/>
          <p:nvPr/>
        </p:nvPicPr>
        <p:blipFill>
          <a:blip r:embed="rId3">
            <a:alphaModFix/>
          </a:blip>
          <a:stretch>
            <a:fillRect/>
          </a:stretch>
        </p:blipFill>
        <p:spPr>
          <a:xfrm>
            <a:off x="1721138" y="152400"/>
            <a:ext cx="5701732" cy="483870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p36"/>
          <p:cNvPicPr preferRelativeResize="0"/>
          <p:nvPr/>
        </p:nvPicPr>
        <p:blipFill rotWithShape="1">
          <a:blip r:embed="rId3">
            <a:alphaModFix/>
          </a:blip>
          <a:srcRect b="44401"/>
          <a:stretch/>
        </p:blipFill>
        <p:spPr>
          <a:xfrm>
            <a:off x="1309925" y="360000"/>
            <a:ext cx="6524126" cy="4423502"/>
          </a:xfrm>
          <a:prstGeom prst="rect">
            <a:avLst/>
          </a:prstGeom>
          <a:noFill/>
          <a:ln>
            <a:noFill/>
          </a:ln>
        </p:spPr>
      </p:pic>
      <p:sp>
        <p:nvSpPr>
          <p:cNvPr id="202" name="Google Shape;202;p36"/>
          <p:cNvSpPr txBox="1"/>
          <p:nvPr/>
        </p:nvSpPr>
        <p:spPr>
          <a:xfrm>
            <a:off x="2600937" y="4347300"/>
            <a:ext cx="5758500" cy="720000"/>
          </a:xfrm>
          <a:prstGeom prst="rect">
            <a:avLst/>
          </a:prstGeom>
          <a:solidFill>
            <a:schemeClr val="dk2"/>
          </a:solidFill>
          <a:ln>
            <a:noFill/>
          </a:ln>
        </p:spPr>
        <p:txBody>
          <a:bodyPr spcFirstLastPara="1" wrap="square" lIns="180000" tIns="180000" rIns="180000" bIns="180000" anchor="ctr" anchorCtr="0">
            <a:noAutofit/>
          </a:bodyPr>
          <a:lstStyle/>
          <a:p>
            <a:pPr marL="0" lvl="0" indent="0" algn="r" rtl="0">
              <a:spcBef>
                <a:spcPts val="0"/>
              </a:spcBef>
              <a:spcAft>
                <a:spcPts val="0"/>
              </a:spcAft>
              <a:buNone/>
            </a:pPr>
            <a:r>
              <a:rPr lang="fr-CA" b="1" dirty="0">
                <a:solidFill>
                  <a:srgbClr val="FFFFFF"/>
                </a:solidFill>
                <a:latin typeface="Montserrat"/>
                <a:ea typeface="Montserrat"/>
                <a:cs typeface="Montserrat"/>
                <a:sym typeface="Montserrat"/>
              </a:rPr>
              <a:t>[votre nom].</a:t>
            </a:r>
            <a:r>
              <a:rPr lang="fr-CA" b="1" dirty="0" err="1">
                <a:solidFill>
                  <a:srgbClr val="FFFFFF"/>
                </a:solidFill>
                <a:latin typeface="Montserrat"/>
                <a:ea typeface="Montserrat"/>
                <a:cs typeface="Montserrat"/>
                <a:sym typeface="Montserrat"/>
              </a:rPr>
              <a:t>dectim.ca</a:t>
            </a:r>
            <a:r>
              <a:rPr lang="fr-CA" b="1" dirty="0">
                <a:solidFill>
                  <a:srgbClr val="FFFFFF"/>
                </a:solidFill>
                <a:latin typeface="Montserrat"/>
                <a:ea typeface="Montserrat"/>
                <a:cs typeface="Montserrat"/>
                <a:sym typeface="Montserrat"/>
              </a:rPr>
              <a:t>/cours/</a:t>
            </a:r>
            <a:r>
              <a:rPr lang="fr-CA" b="1" dirty="0" err="1">
                <a:solidFill>
                  <a:srgbClr val="FFFFFF"/>
                </a:solidFill>
                <a:latin typeface="Montserrat"/>
                <a:ea typeface="Montserrat"/>
                <a:cs typeface="Montserrat"/>
                <a:sym typeface="Montserrat"/>
              </a:rPr>
              <a:t>wp</a:t>
            </a:r>
            <a:r>
              <a:rPr lang="fr-CA" b="1" dirty="0">
                <a:solidFill>
                  <a:srgbClr val="FFFFFF"/>
                </a:solidFill>
                <a:latin typeface="Montserrat"/>
                <a:ea typeface="Montserrat"/>
                <a:cs typeface="Montserrat"/>
                <a:sym typeface="Montserrat"/>
              </a:rPr>
              <a:t>/semaine01/exercice01</a:t>
            </a:r>
            <a:endParaRPr b="1" dirty="0">
              <a:solidFill>
                <a:srgbClr val="FFFFFF"/>
              </a:solidFill>
              <a:latin typeface="Montserrat"/>
              <a:ea typeface="Montserrat"/>
              <a:cs typeface="Montserrat"/>
              <a:sym typeface="Montserrat"/>
            </a:endParaRPr>
          </a:p>
        </p:txBody>
      </p:sp>
      <p:sp>
        <p:nvSpPr>
          <p:cNvPr id="203" name="Google Shape;203;p36"/>
          <p:cNvSpPr txBox="1"/>
          <p:nvPr/>
        </p:nvSpPr>
        <p:spPr>
          <a:xfrm>
            <a:off x="8347800" y="4347300"/>
            <a:ext cx="720000" cy="720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CA" sz="3000">
                <a:solidFill>
                  <a:schemeClr val="lt1"/>
                </a:solidFill>
              </a:rPr>
              <a:t>🔍</a:t>
            </a:r>
            <a:endParaRPr sz="3000">
              <a:solidFill>
                <a:schemeClr val="lt1"/>
              </a:solidFill>
              <a:latin typeface="Open Sans ExtraBold"/>
              <a:ea typeface="Open Sans ExtraBold"/>
              <a:cs typeface="Open Sans ExtraBold"/>
              <a:sym typeface="Open Sans ExtraBo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pic>
        <p:nvPicPr>
          <p:cNvPr id="363" name="Google Shape;363;p60"/>
          <p:cNvPicPr preferRelativeResize="0"/>
          <p:nvPr/>
        </p:nvPicPr>
        <p:blipFill rotWithShape="1">
          <a:blip r:embed="rId3">
            <a:alphaModFix/>
          </a:blip>
          <a:srcRect l="426" r="416"/>
          <a:stretch/>
        </p:blipFill>
        <p:spPr>
          <a:xfrm>
            <a:off x="0" y="-748150"/>
            <a:ext cx="9144000" cy="6639796"/>
          </a:xfrm>
          <a:prstGeom prst="rect">
            <a:avLst/>
          </a:prstGeom>
          <a:noFill/>
          <a:ln>
            <a:noFill/>
          </a:ln>
        </p:spPr>
      </p:pic>
      <p:sp>
        <p:nvSpPr>
          <p:cNvPr id="364" name="Google Shape;364;p60"/>
          <p:cNvSpPr txBox="1">
            <a:spLocks noGrp="1"/>
          </p:cNvSpPr>
          <p:nvPr>
            <p:ph type="title"/>
          </p:nvPr>
        </p:nvSpPr>
        <p:spPr>
          <a:xfrm>
            <a:off x="360000" y="4231700"/>
            <a:ext cx="8424000" cy="911700"/>
          </a:xfrm>
          <a:prstGeom prst="rect">
            <a:avLst/>
          </a:prstGeom>
          <a:noFill/>
          <a:ln>
            <a:noFill/>
          </a:ln>
        </p:spPr>
        <p:txBody>
          <a:bodyPr spcFirstLastPara="1" wrap="square" lIns="0" tIns="0" rIns="0" bIns="0" anchor="ctr" anchorCtr="0">
            <a:noAutofit/>
          </a:bodyPr>
          <a:lstStyle/>
          <a:p>
            <a:pPr marL="0" lvl="0" indent="0" algn="ctr" rtl="0">
              <a:spcBef>
                <a:spcPts val="0"/>
              </a:spcBef>
              <a:spcAft>
                <a:spcPts val="0"/>
              </a:spcAft>
              <a:buNone/>
            </a:pPr>
            <a:r>
              <a:rPr lang="fr-CA" sz="1000">
                <a:solidFill>
                  <a:srgbClr val="FFFFFF"/>
                </a:solidFill>
                <a:latin typeface="Montserrat Medium"/>
                <a:ea typeface="Montserrat Medium"/>
                <a:cs typeface="Montserrat Medium"/>
                <a:sym typeface="Montserrat Medium"/>
              </a:rPr>
              <a:t>(la fin)</a:t>
            </a:r>
            <a:endParaRPr sz="1000">
              <a:solidFill>
                <a:srgbClr val="FFFFFF"/>
              </a:solidFill>
              <a:latin typeface="Montserrat Medium"/>
              <a:ea typeface="Montserrat Medium"/>
              <a:cs typeface="Montserrat Medium"/>
              <a:sym typeface="Montserrat Medium"/>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68"/>
        <p:cNvGrpSpPr/>
        <p:nvPr/>
      </p:nvGrpSpPr>
      <p:grpSpPr>
        <a:xfrm>
          <a:off x="0" y="0"/>
          <a:ext cx="0" cy="0"/>
          <a:chOff x="0" y="0"/>
          <a:chExt cx="0" cy="0"/>
        </a:xfrm>
      </p:grpSpPr>
      <p:pic>
        <p:nvPicPr>
          <p:cNvPr id="369" name="Google Shape;369;p61"/>
          <p:cNvPicPr preferRelativeResize="0"/>
          <p:nvPr/>
        </p:nvPicPr>
        <p:blipFill rotWithShape="1">
          <a:blip r:embed="rId3">
            <a:alphaModFix/>
          </a:blip>
          <a:srcRect l="9973" r="9981"/>
          <a:stretch/>
        </p:blipFill>
        <p:spPr>
          <a:xfrm>
            <a:off x="0" y="-748150"/>
            <a:ext cx="9144000" cy="6639796"/>
          </a:xfrm>
          <a:prstGeom prst="rect">
            <a:avLst/>
          </a:prstGeom>
          <a:noFill/>
          <a:ln>
            <a:noFill/>
          </a:ln>
        </p:spPr>
      </p:pic>
      <p:sp>
        <p:nvSpPr>
          <p:cNvPr id="370" name="Google Shape;370;p61"/>
          <p:cNvSpPr txBox="1"/>
          <p:nvPr/>
        </p:nvSpPr>
        <p:spPr>
          <a:xfrm>
            <a:off x="360000" y="491534"/>
            <a:ext cx="6233700" cy="4423500"/>
          </a:xfrm>
          <a:prstGeom prst="rect">
            <a:avLst/>
          </a:prstGeom>
          <a:noFill/>
          <a:ln>
            <a:noFill/>
          </a:ln>
          <a:effectLst>
            <a:outerShdw blurRad="1028700" dist="9525" algn="bl" rotWithShape="0">
              <a:srgbClr val="000000">
                <a:alpha val="60000"/>
              </a:srgbClr>
            </a:outerShdw>
          </a:effectLst>
        </p:spPr>
        <p:txBody>
          <a:bodyPr spcFirstLastPara="1" wrap="square" lIns="0" tIns="0" rIns="0" bIns="0" anchor="b" anchorCtr="0">
            <a:noAutofit/>
          </a:bodyPr>
          <a:lstStyle/>
          <a:p>
            <a:pPr marL="0" lvl="0" indent="0" algn="l" rtl="0">
              <a:lnSpc>
                <a:spcPct val="80000"/>
              </a:lnSpc>
              <a:spcBef>
                <a:spcPts val="0"/>
              </a:spcBef>
              <a:spcAft>
                <a:spcPts val="0"/>
              </a:spcAft>
              <a:buNone/>
            </a:pPr>
            <a:r>
              <a:rPr lang="fr-CA" sz="1800">
                <a:solidFill>
                  <a:schemeClr val="lt1"/>
                </a:solidFill>
                <a:latin typeface="Montserrat SemiBold"/>
                <a:ea typeface="Montserrat SemiBold"/>
                <a:cs typeface="Montserrat SemiBold"/>
                <a:sym typeface="Montserrat SemiBold"/>
              </a:rPr>
              <a:t>à venir</a:t>
            </a:r>
            <a:endParaRPr sz="1800">
              <a:solidFill>
                <a:schemeClr val="lt1"/>
              </a:solidFill>
              <a:latin typeface="Montserrat SemiBold"/>
              <a:ea typeface="Montserrat SemiBold"/>
              <a:cs typeface="Montserrat SemiBold"/>
              <a:sym typeface="Montserrat SemiBold"/>
            </a:endParaRPr>
          </a:p>
          <a:p>
            <a:pPr marL="0" lvl="0" indent="0" algn="l" rtl="0">
              <a:lnSpc>
                <a:spcPct val="80000"/>
              </a:lnSpc>
              <a:spcBef>
                <a:spcPts val="0"/>
              </a:spcBef>
              <a:spcAft>
                <a:spcPts val="0"/>
              </a:spcAft>
              <a:buNone/>
            </a:pPr>
            <a:r>
              <a:rPr lang="fr-CA" sz="4500">
                <a:solidFill>
                  <a:srgbClr val="FFFFFF"/>
                </a:solidFill>
                <a:latin typeface="Montserrat Black"/>
                <a:ea typeface="Montserrat Black"/>
                <a:cs typeface="Montserrat Black"/>
                <a:sym typeface="Montserrat Black"/>
              </a:rPr>
              <a:t>mon tout</a:t>
            </a:r>
            <a:endParaRPr sz="4500">
              <a:solidFill>
                <a:srgbClr val="FFFFFF"/>
              </a:solidFill>
              <a:latin typeface="Montserrat Black"/>
              <a:ea typeface="Montserrat Black"/>
              <a:cs typeface="Montserrat Black"/>
              <a:sym typeface="Montserrat Black"/>
            </a:endParaRPr>
          </a:p>
          <a:p>
            <a:pPr marL="0" lvl="0" indent="0" algn="l" rtl="0">
              <a:lnSpc>
                <a:spcPct val="80000"/>
              </a:lnSpc>
              <a:spcBef>
                <a:spcPts val="0"/>
              </a:spcBef>
              <a:spcAft>
                <a:spcPts val="0"/>
              </a:spcAft>
              <a:buNone/>
            </a:pPr>
            <a:r>
              <a:rPr lang="fr-CA" sz="4500">
                <a:solidFill>
                  <a:srgbClr val="FFFFFF"/>
                </a:solidFill>
                <a:latin typeface="Montserrat Black"/>
                <a:ea typeface="Montserrat Black"/>
                <a:cs typeface="Montserrat Black"/>
                <a:sym typeface="Montserrat Black"/>
              </a:rPr>
              <a:t>premier blogue</a:t>
            </a:r>
            <a:endParaRPr sz="4500">
              <a:solidFill>
                <a:srgbClr val="FFFFFF"/>
              </a:solidFill>
              <a:latin typeface="Montserrat Black"/>
              <a:ea typeface="Montserrat Black"/>
              <a:cs typeface="Montserrat Black"/>
              <a:sym typeface="Montserrat Black"/>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3"/>
          <p:cNvSpPr txBox="1">
            <a:spLocks noGrp="1"/>
          </p:cNvSpPr>
          <p:nvPr>
            <p:ph type="title"/>
          </p:nvPr>
        </p:nvSpPr>
        <p:spPr>
          <a:xfrm>
            <a:off x="720000" y="720000"/>
            <a:ext cx="7704000" cy="3703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fr-CA" sz="1200" b="1" dirty="0">
                <a:solidFill>
                  <a:schemeClr val="dk2"/>
                </a:solidFill>
                <a:latin typeface="Montserrat"/>
                <a:ea typeface="Montserrat"/>
                <a:cs typeface="Montserrat"/>
                <a:sym typeface="Montserrat"/>
              </a:rPr>
              <a:t>Démarrage - l’installation</a:t>
            </a:r>
            <a:endParaRPr sz="1200" b="1" dirty="0">
              <a:solidFill>
                <a:schemeClr val="dk2"/>
              </a:solidFill>
              <a:latin typeface="Montserrat"/>
              <a:ea typeface="Montserrat"/>
              <a:cs typeface="Montserrat"/>
              <a:sym typeface="Montserrat"/>
            </a:endParaRPr>
          </a:p>
          <a:p>
            <a:pPr marL="0" lvl="0" indent="0" algn="l" rtl="0">
              <a:spcBef>
                <a:spcPts val="0"/>
              </a:spcBef>
              <a:spcAft>
                <a:spcPts val="0"/>
              </a:spcAft>
              <a:buNone/>
            </a:pPr>
            <a:endParaRPr sz="1200" dirty="0">
              <a:solidFill>
                <a:srgbClr val="1155CC"/>
              </a:solidFill>
              <a:latin typeface="Montserrat ExtraBold"/>
              <a:ea typeface="Montserrat ExtraBold"/>
              <a:cs typeface="Montserrat ExtraBold"/>
              <a:sym typeface="Montserrat ExtraBold"/>
            </a:endParaRPr>
          </a:p>
          <a:p>
            <a:pPr marL="457200" lvl="0" indent="-342900" algn="l" rtl="0">
              <a:spcBef>
                <a:spcPts val="0"/>
              </a:spcBef>
              <a:spcAft>
                <a:spcPts val="1000"/>
              </a:spcAft>
              <a:buClr>
                <a:srgbClr val="FFFFFF"/>
              </a:buClr>
              <a:buSzPts val="1800"/>
              <a:buFont typeface="Montserrat"/>
              <a:buAutoNum type="arabicPeriod"/>
            </a:pPr>
            <a:r>
              <a:rPr lang="fr-CA" sz="1800" dirty="0">
                <a:solidFill>
                  <a:srgbClr val="FFFFFF"/>
                </a:solidFill>
                <a:latin typeface="Montserrat"/>
                <a:ea typeface="Montserrat"/>
                <a:cs typeface="Montserrat"/>
                <a:sym typeface="Montserrat"/>
              </a:rPr>
              <a:t>Téléchargez la dernière version de WordPress</a:t>
            </a:r>
            <a:br>
              <a:rPr lang="fr-CA" sz="1800" dirty="0">
                <a:solidFill>
                  <a:srgbClr val="FFFFFF"/>
                </a:solidFill>
                <a:latin typeface="Montserrat"/>
                <a:ea typeface="Montserrat"/>
                <a:cs typeface="Montserrat"/>
                <a:sym typeface="Montserrat"/>
              </a:rPr>
            </a:br>
            <a:r>
              <a:rPr lang="fr-CA" sz="1800" dirty="0">
                <a:solidFill>
                  <a:srgbClr val="FFFFFF"/>
                </a:solidFill>
                <a:latin typeface="Montserrat"/>
                <a:ea typeface="Montserrat"/>
                <a:cs typeface="Montserrat"/>
                <a:sym typeface="Montserrat"/>
              </a:rPr>
              <a:t>(en français du Canada SVP)</a:t>
            </a:r>
            <a:endParaRPr sz="1800" dirty="0">
              <a:solidFill>
                <a:srgbClr val="FFFFFF"/>
              </a:solidFill>
              <a:latin typeface="Montserrat"/>
              <a:ea typeface="Montserrat"/>
              <a:cs typeface="Montserrat"/>
              <a:sym typeface="Montserrat"/>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pic>
        <p:nvPicPr>
          <p:cNvPr id="129" name="Google Shape;129;p24"/>
          <p:cNvPicPr preferRelativeResize="0"/>
          <p:nvPr/>
        </p:nvPicPr>
        <p:blipFill rotWithShape="1">
          <a:blip r:embed="rId3">
            <a:alphaModFix/>
          </a:blip>
          <a:srcRect b="-7123"/>
          <a:stretch/>
        </p:blipFill>
        <p:spPr>
          <a:xfrm>
            <a:off x="360000" y="360000"/>
            <a:ext cx="8424000" cy="4738500"/>
          </a:xfrm>
          <a:prstGeom prst="rect">
            <a:avLst/>
          </a:prstGeom>
          <a:noFill/>
          <a:ln>
            <a:noFill/>
          </a:ln>
        </p:spPr>
      </p:pic>
      <p:sp>
        <p:nvSpPr>
          <p:cNvPr id="130" name="Google Shape;130;p24"/>
          <p:cNvSpPr txBox="1"/>
          <p:nvPr/>
        </p:nvSpPr>
        <p:spPr>
          <a:xfrm>
            <a:off x="8347800" y="4347300"/>
            <a:ext cx="720000" cy="7200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fr-CA" sz="3000">
                <a:solidFill>
                  <a:srgbClr val="FFFFFF"/>
                </a:solidFill>
              </a:rPr>
              <a:t>🔍</a:t>
            </a:r>
            <a:endParaRPr sz="3000">
              <a:solidFill>
                <a:srgbClr val="FFFFFF"/>
              </a:solidFill>
              <a:latin typeface="Open Sans ExtraBold"/>
              <a:ea typeface="Open Sans ExtraBold"/>
              <a:cs typeface="Open Sans ExtraBold"/>
              <a:sym typeface="Open Sans ExtraBold"/>
            </a:endParaRPr>
          </a:p>
        </p:txBody>
      </p:sp>
      <p:sp>
        <p:nvSpPr>
          <p:cNvPr id="131" name="Google Shape;131;p24"/>
          <p:cNvSpPr txBox="1"/>
          <p:nvPr/>
        </p:nvSpPr>
        <p:spPr>
          <a:xfrm>
            <a:off x="6268275" y="4347300"/>
            <a:ext cx="2091300" cy="720000"/>
          </a:xfrm>
          <a:prstGeom prst="rect">
            <a:avLst/>
          </a:prstGeom>
          <a:solidFill>
            <a:schemeClr val="dk2"/>
          </a:solidFill>
          <a:ln>
            <a:noFill/>
          </a:ln>
        </p:spPr>
        <p:txBody>
          <a:bodyPr spcFirstLastPara="1" wrap="square" lIns="180000" tIns="180000" rIns="180000" bIns="180000" anchor="ctr" anchorCtr="0">
            <a:noAutofit/>
          </a:bodyPr>
          <a:lstStyle/>
          <a:p>
            <a:pPr marL="0" lvl="0" indent="0" algn="r" rtl="0">
              <a:spcBef>
                <a:spcPts val="0"/>
              </a:spcBef>
              <a:spcAft>
                <a:spcPts val="0"/>
              </a:spcAft>
              <a:buNone/>
            </a:pPr>
            <a:r>
              <a:rPr lang="fr-CA" b="1">
                <a:solidFill>
                  <a:srgbClr val="FFFFFF"/>
                </a:solidFill>
                <a:latin typeface="Montserrat"/>
                <a:ea typeface="Montserrat"/>
                <a:cs typeface="Montserrat"/>
                <a:sym typeface="Montserrat"/>
              </a:rPr>
              <a:t>fr.wordpress.org</a:t>
            </a:r>
            <a:endParaRPr b="1">
              <a:solidFill>
                <a:srgbClr val="FFFFFF"/>
              </a:solidFill>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5"/>
          <p:cNvSpPr txBox="1">
            <a:spLocks noGrp="1"/>
          </p:cNvSpPr>
          <p:nvPr>
            <p:ph type="title"/>
          </p:nvPr>
        </p:nvSpPr>
        <p:spPr>
          <a:xfrm>
            <a:off x="720000" y="720000"/>
            <a:ext cx="7704000" cy="3703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fr-CA" sz="1200" b="1">
                <a:solidFill>
                  <a:schemeClr val="dk2"/>
                </a:solidFill>
                <a:latin typeface="Montserrat"/>
                <a:ea typeface="Montserrat"/>
                <a:cs typeface="Montserrat"/>
                <a:sym typeface="Montserrat"/>
              </a:rPr>
              <a:t>Démarrage - l’installation</a:t>
            </a:r>
            <a:endParaRPr sz="1200" b="1">
              <a:solidFill>
                <a:schemeClr val="dk2"/>
              </a:solidFill>
              <a:latin typeface="Montserrat"/>
              <a:ea typeface="Montserrat"/>
              <a:cs typeface="Montserrat"/>
              <a:sym typeface="Montserrat"/>
            </a:endParaRPr>
          </a:p>
          <a:p>
            <a:pPr marL="0" lvl="0" indent="0" algn="l" rtl="0">
              <a:spcBef>
                <a:spcPts val="0"/>
              </a:spcBef>
              <a:spcAft>
                <a:spcPts val="0"/>
              </a:spcAft>
              <a:buNone/>
            </a:pPr>
            <a:endParaRPr sz="1200">
              <a:solidFill>
                <a:srgbClr val="1155CC"/>
              </a:solidFill>
              <a:latin typeface="Montserrat ExtraBold"/>
              <a:ea typeface="Montserrat ExtraBold"/>
              <a:cs typeface="Montserrat ExtraBold"/>
              <a:sym typeface="Montserrat ExtraBold"/>
            </a:endParaRPr>
          </a:p>
          <a:p>
            <a:pPr marL="457200" lvl="0" indent="-342900" algn="l" rtl="0">
              <a:spcBef>
                <a:spcPts val="0"/>
              </a:spcBef>
              <a:spcAft>
                <a:spcPts val="0"/>
              </a:spcAft>
              <a:buClr>
                <a:srgbClr val="666666"/>
              </a:buClr>
              <a:buSzPts val="1800"/>
              <a:buFont typeface="Montserrat"/>
              <a:buAutoNum type="arabicPeriod"/>
            </a:pPr>
            <a:r>
              <a:rPr lang="fr-CA" sz="1800">
                <a:solidFill>
                  <a:srgbClr val="666666"/>
                </a:solidFill>
                <a:latin typeface="Montserrat"/>
                <a:ea typeface="Montserrat"/>
                <a:cs typeface="Montserrat"/>
                <a:sym typeface="Montserrat"/>
              </a:rPr>
              <a:t>Téléchargez la dernière version de WordPress (en français.. svp)</a:t>
            </a:r>
            <a:endParaRPr sz="1800">
              <a:solidFill>
                <a:srgbClr val="666666"/>
              </a:solidFill>
              <a:latin typeface="Montserrat"/>
              <a:ea typeface="Montserrat"/>
              <a:cs typeface="Montserrat"/>
              <a:sym typeface="Montserrat"/>
            </a:endParaRPr>
          </a:p>
          <a:p>
            <a:pPr marL="457200" lvl="0" indent="-342900" algn="l" rtl="0">
              <a:spcBef>
                <a:spcPts val="1000"/>
              </a:spcBef>
              <a:spcAft>
                <a:spcPts val="1000"/>
              </a:spcAft>
              <a:buClr>
                <a:srgbClr val="FFFFFF"/>
              </a:buClr>
              <a:buSzPts val="1800"/>
              <a:buFont typeface="Montserrat"/>
              <a:buAutoNum type="arabicPeriod"/>
            </a:pPr>
            <a:r>
              <a:rPr lang="fr-CA" sz="1800">
                <a:solidFill>
                  <a:srgbClr val="FFFFFF"/>
                </a:solidFill>
                <a:latin typeface="Montserrat"/>
                <a:ea typeface="Montserrat"/>
                <a:cs typeface="Montserrat"/>
                <a:sym typeface="Montserrat"/>
              </a:rPr>
              <a:t>Décompressez le fichier .zip</a:t>
            </a:r>
            <a:endParaRPr sz="1800">
              <a:solidFill>
                <a:srgbClr val="FFFFFF"/>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p26"/>
          <p:cNvSpPr txBox="1">
            <a:spLocks noGrp="1"/>
          </p:cNvSpPr>
          <p:nvPr>
            <p:ph type="title"/>
          </p:nvPr>
        </p:nvSpPr>
        <p:spPr>
          <a:xfrm>
            <a:off x="720000" y="720000"/>
            <a:ext cx="7704000" cy="3703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fr-CA" sz="1200" b="1" dirty="0">
                <a:solidFill>
                  <a:schemeClr val="dk2"/>
                </a:solidFill>
                <a:latin typeface="Montserrat"/>
                <a:ea typeface="Montserrat"/>
                <a:cs typeface="Montserrat"/>
                <a:sym typeface="Montserrat"/>
              </a:rPr>
              <a:t>Démarrage - l’installation</a:t>
            </a:r>
            <a:endParaRPr sz="1200" b="1" dirty="0">
              <a:solidFill>
                <a:schemeClr val="dk2"/>
              </a:solidFill>
              <a:latin typeface="Montserrat"/>
              <a:ea typeface="Montserrat"/>
              <a:cs typeface="Montserrat"/>
              <a:sym typeface="Montserrat"/>
            </a:endParaRPr>
          </a:p>
          <a:p>
            <a:pPr marL="0" lvl="0" indent="0" algn="l" rtl="0">
              <a:spcBef>
                <a:spcPts val="0"/>
              </a:spcBef>
              <a:spcAft>
                <a:spcPts val="0"/>
              </a:spcAft>
              <a:buNone/>
            </a:pPr>
            <a:endParaRPr sz="1200" dirty="0">
              <a:solidFill>
                <a:srgbClr val="1155CC"/>
              </a:solidFill>
              <a:latin typeface="Montserrat ExtraBold"/>
              <a:ea typeface="Montserrat ExtraBold"/>
              <a:cs typeface="Montserrat ExtraBold"/>
              <a:sym typeface="Montserrat ExtraBold"/>
            </a:endParaRPr>
          </a:p>
          <a:p>
            <a:pPr marL="457200" lvl="0" indent="-342900" algn="l" rtl="0">
              <a:spcBef>
                <a:spcPts val="0"/>
              </a:spcBef>
              <a:spcAft>
                <a:spcPts val="0"/>
              </a:spcAft>
              <a:buClr>
                <a:srgbClr val="666666"/>
              </a:buClr>
              <a:buSzPts val="1800"/>
              <a:buFont typeface="Montserrat"/>
              <a:buAutoNum type="arabicPeriod"/>
            </a:pPr>
            <a:r>
              <a:rPr lang="fr-CA" sz="1800" dirty="0">
                <a:solidFill>
                  <a:srgbClr val="666666"/>
                </a:solidFill>
                <a:latin typeface="Montserrat"/>
                <a:ea typeface="Montserrat"/>
                <a:cs typeface="Montserrat"/>
                <a:sym typeface="Montserrat"/>
              </a:rPr>
              <a:t>Téléchargez la dernière version de WordPress (en français.. svp)</a:t>
            </a:r>
            <a:endParaRPr sz="1800" dirty="0">
              <a:solidFill>
                <a:srgbClr val="666666"/>
              </a:solidFill>
              <a:latin typeface="Montserrat"/>
              <a:ea typeface="Montserrat"/>
              <a:cs typeface="Montserrat"/>
              <a:sym typeface="Montserrat"/>
            </a:endParaRPr>
          </a:p>
          <a:p>
            <a:pPr marL="457200" lvl="0" indent="-342900" algn="l" rtl="0">
              <a:spcBef>
                <a:spcPts val="1000"/>
              </a:spcBef>
              <a:spcAft>
                <a:spcPts val="0"/>
              </a:spcAft>
              <a:buClr>
                <a:srgbClr val="666666"/>
              </a:buClr>
              <a:buSzPts val="1800"/>
              <a:buFont typeface="Montserrat"/>
              <a:buAutoNum type="arabicPeriod"/>
            </a:pPr>
            <a:r>
              <a:rPr lang="fr-CA" sz="1800" dirty="0">
                <a:solidFill>
                  <a:srgbClr val="666666"/>
                </a:solidFill>
                <a:latin typeface="Montserrat"/>
                <a:ea typeface="Montserrat"/>
                <a:cs typeface="Montserrat"/>
                <a:sym typeface="Montserrat"/>
              </a:rPr>
              <a:t>Décompressez le fichier .zip</a:t>
            </a:r>
            <a:endParaRPr sz="1800" dirty="0">
              <a:solidFill>
                <a:srgbClr val="666666"/>
              </a:solidFill>
              <a:latin typeface="Montserrat"/>
              <a:ea typeface="Montserrat"/>
              <a:cs typeface="Montserrat"/>
              <a:sym typeface="Montserrat"/>
            </a:endParaRPr>
          </a:p>
          <a:p>
            <a:pPr marL="457200" lvl="0" indent="-342900" algn="l" rtl="0">
              <a:spcBef>
                <a:spcPts val="1000"/>
              </a:spcBef>
              <a:spcAft>
                <a:spcPts val="1000"/>
              </a:spcAft>
              <a:buClr>
                <a:srgbClr val="FFFFFF"/>
              </a:buClr>
              <a:buSzPts val="1800"/>
              <a:buFont typeface="Montserrat"/>
              <a:buAutoNum type="arabicPeriod"/>
            </a:pPr>
            <a:r>
              <a:rPr lang="fr-CA" sz="1800" dirty="0">
                <a:solidFill>
                  <a:srgbClr val="FFFFFF"/>
                </a:solidFill>
                <a:latin typeface="Montserrat"/>
                <a:ea typeface="Montserrat"/>
                <a:cs typeface="Montserrat"/>
                <a:sym typeface="Montserrat"/>
              </a:rPr>
              <a:t>En utilisant le protocole FTP avec le logiciel </a:t>
            </a:r>
            <a:r>
              <a:rPr lang="fr-CA" sz="1800" u="sng" dirty="0">
                <a:solidFill>
                  <a:srgbClr val="FFFFFF"/>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FileZilla</a:t>
            </a:r>
            <a:r>
              <a:rPr lang="fr-CA" sz="1800" dirty="0">
                <a:solidFill>
                  <a:srgbClr val="FFFFFF"/>
                </a:solidFill>
                <a:latin typeface="Montserrat"/>
                <a:ea typeface="Montserrat"/>
                <a:cs typeface="Montserrat"/>
                <a:sym typeface="Montserrat"/>
              </a:rPr>
              <a:t>, </a:t>
            </a:r>
            <a:r>
              <a:rPr lang="fr-CA" sz="1800" dirty="0" err="1">
                <a:solidFill>
                  <a:srgbClr val="FFFFFF"/>
                </a:solidFill>
                <a:latin typeface="Montserrat"/>
                <a:ea typeface="Montserrat"/>
                <a:cs typeface="Montserrat"/>
                <a:sym typeface="Montserrat"/>
              </a:rPr>
              <a:t>téléversez</a:t>
            </a:r>
            <a:r>
              <a:rPr lang="fr-CA" sz="1800" dirty="0">
                <a:solidFill>
                  <a:srgbClr val="FFFFFF"/>
                </a:solidFill>
                <a:latin typeface="Montserrat"/>
                <a:ea typeface="Montserrat"/>
                <a:cs typeface="Montserrat"/>
                <a:sym typeface="Montserrat"/>
              </a:rPr>
              <a:t> les fichiers du dossier </a:t>
            </a:r>
            <a:r>
              <a:rPr lang="fr-CA" sz="1800" dirty="0" err="1">
                <a:solidFill>
                  <a:srgbClr val="FFFFFF"/>
                </a:solidFill>
                <a:latin typeface="Montserrat"/>
                <a:ea typeface="Montserrat"/>
                <a:cs typeface="Montserrat"/>
                <a:sym typeface="Montserrat"/>
              </a:rPr>
              <a:t>wordpress</a:t>
            </a:r>
            <a:r>
              <a:rPr lang="fr-CA" sz="1800" dirty="0">
                <a:solidFill>
                  <a:srgbClr val="FFFFFF"/>
                </a:solidFill>
                <a:latin typeface="Montserrat"/>
                <a:ea typeface="Montserrat"/>
                <a:cs typeface="Montserrat"/>
                <a:sym typeface="Montserrat"/>
              </a:rPr>
              <a:t> sur votre espace personnel sur le serveur </a:t>
            </a:r>
            <a:r>
              <a:rPr lang="fr-CA" sz="1800" dirty="0" err="1">
                <a:solidFill>
                  <a:srgbClr val="FFFFFF"/>
                </a:solidFill>
                <a:latin typeface="Montserrat"/>
                <a:ea typeface="Montserrat"/>
                <a:cs typeface="Montserrat"/>
                <a:sym typeface="Montserrat"/>
              </a:rPr>
              <a:t>dectim.ca</a:t>
            </a:r>
            <a:r>
              <a:rPr lang="fr-CA" sz="1800" dirty="0">
                <a:solidFill>
                  <a:srgbClr val="FFFFFF"/>
                </a:solidFill>
                <a:latin typeface="Montserrat"/>
                <a:ea typeface="Montserrat"/>
                <a:cs typeface="Montserrat"/>
                <a:sym typeface="Montserrat"/>
              </a:rPr>
              <a:t> </a:t>
            </a:r>
            <a:r>
              <a:rPr lang="fr-CA" sz="1800" dirty="0">
                <a:solidFill>
                  <a:schemeClr val="dk2"/>
                </a:solidFill>
                <a:latin typeface="Montserrat SemiBold"/>
                <a:ea typeface="Montserrat SemiBold"/>
                <a:cs typeface="Montserrat SemiBold"/>
                <a:sym typeface="Montserrat SemiBold"/>
              </a:rPr>
              <a:t>/cours/</a:t>
            </a:r>
            <a:r>
              <a:rPr lang="fr-CA" sz="1800" dirty="0" err="1">
                <a:solidFill>
                  <a:schemeClr val="dk2"/>
                </a:solidFill>
                <a:latin typeface="Montserrat SemiBold"/>
                <a:ea typeface="Montserrat SemiBold"/>
                <a:cs typeface="Montserrat SemiBold"/>
                <a:sym typeface="Montserrat SemiBold"/>
              </a:rPr>
              <a:t>wp</a:t>
            </a:r>
            <a:r>
              <a:rPr lang="fr-CA" sz="1800" dirty="0">
                <a:solidFill>
                  <a:schemeClr val="dk2"/>
                </a:solidFill>
                <a:latin typeface="Montserrat SemiBold"/>
                <a:ea typeface="Montserrat SemiBold"/>
                <a:cs typeface="Montserrat SemiBold"/>
                <a:sym typeface="Montserrat SemiBold"/>
              </a:rPr>
              <a:t>/semaine01/exercice01</a:t>
            </a:r>
            <a:endParaRPr sz="1800" dirty="0">
              <a:solidFill>
                <a:schemeClr val="dk2"/>
              </a:solidFill>
              <a:latin typeface="Montserrat SemiBold"/>
              <a:ea typeface="Montserrat SemiBold"/>
              <a:cs typeface="Montserrat SemiBold"/>
              <a:sym typeface="Montserrat SemiBo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pic>
        <p:nvPicPr>
          <p:cNvPr id="146" name="Google Shape;146;p27"/>
          <p:cNvPicPr preferRelativeResize="0"/>
          <p:nvPr/>
        </p:nvPicPr>
        <p:blipFill>
          <a:blip r:embed="rId3">
            <a:alphaModFix/>
          </a:blip>
          <a:stretch>
            <a:fillRect/>
          </a:stretch>
        </p:blipFill>
        <p:spPr>
          <a:xfrm>
            <a:off x="1507488" y="152400"/>
            <a:ext cx="6129021" cy="48387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28"/>
          <p:cNvSpPr txBox="1">
            <a:spLocks noGrp="1"/>
          </p:cNvSpPr>
          <p:nvPr>
            <p:ph type="title"/>
          </p:nvPr>
        </p:nvSpPr>
        <p:spPr>
          <a:xfrm>
            <a:off x="720000" y="720000"/>
            <a:ext cx="7704000" cy="3703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fr-CA" sz="1200" b="1" dirty="0">
                <a:solidFill>
                  <a:schemeClr val="dk2"/>
                </a:solidFill>
                <a:latin typeface="Montserrat"/>
                <a:ea typeface="Montserrat"/>
                <a:cs typeface="Montserrat"/>
                <a:sym typeface="Montserrat"/>
              </a:rPr>
              <a:t>Démarrage - l’installation</a:t>
            </a:r>
            <a:endParaRPr sz="1200" b="1" dirty="0">
              <a:solidFill>
                <a:schemeClr val="dk2"/>
              </a:solidFill>
              <a:latin typeface="Montserrat"/>
              <a:ea typeface="Montserrat"/>
              <a:cs typeface="Montserrat"/>
              <a:sym typeface="Montserrat"/>
            </a:endParaRPr>
          </a:p>
          <a:p>
            <a:pPr marL="0" lvl="0" indent="0" algn="l" rtl="0">
              <a:spcBef>
                <a:spcPts val="0"/>
              </a:spcBef>
              <a:spcAft>
                <a:spcPts val="0"/>
              </a:spcAft>
              <a:buNone/>
            </a:pPr>
            <a:endParaRPr sz="1200" dirty="0">
              <a:solidFill>
                <a:srgbClr val="1155CC"/>
              </a:solidFill>
              <a:latin typeface="Montserrat ExtraBold"/>
              <a:ea typeface="Montserrat ExtraBold"/>
              <a:cs typeface="Montserrat ExtraBold"/>
              <a:sym typeface="Montserrat ExtraBold"/>
            </a:endParaRPr>
          </a:p>
          <a:p>
            <a:pPr marL="457200" lvl="0" indent="-342900" algn="l" rtl="0">
              <a:spcBef>
                <a:spcPts val="0"/>
              </a:spcBef>
              <a:spcAft>
                <a:spcPts val="0"/>
              </a:spcAft>
              <a:buClr>
                <a:srgbClr val="666666"/>
              </a:buClr>
              <a:buSzPts val="1800"/>
              <a:buFont typeface="Montserrat"/>
              <a:buAutoNum type="arabicPeriod"/>
            </a:pPr>
            <a:r>
              <a:rPr lang="fr-CA" sz="1800" dirty="0">
                <a:solidFill>
                  <a:srgbClr val="666666"/>
                </a:solidFill>
                <a:latin typeface="Montserrat"/>
                <a:ea typeface="Montserrat"/>
                <a:cs typeface="Montserrat"/>
                <a:sym typeface="Montserrat"/>
              </a:rPr>
              <a:t>Téléchargez la dernière version de WordPress (en français.. svp)</a:t>
            </a:r>
            <a:endParaRPr sz="1800" dirty="0">
              <a:solidFill>
                <a:srgbClr val="666666"/>
              </a:solidFill>
              <a:latin typeface="Montserrat"/>
              <a:ea typeface="Montserrat"/>
              <a:cs typeface="Montserrat"/>
              <a:sym typeface="Montserrat"/>
            </a:endParaRPr>
          </a:p>
          <a:p>
            <a:pPr marL="457200" lvl="0" indent="-342900" algn="l" rtl="0">
              <a:spcBef>
                <a:spcPts val="1000"/>
              </a:spcBef>
              <a:spcAft>
                <a:spcPts val="0"/>
              </a:spcAft>
              <a:buClr>
                <a:srgbClr val="666666"/>
              </a:buClr>
              <a:buSzPts val="1800"/>
              <a:buFont typeface="Montserrat"/>
              <a:buAutoNum type="arabicPeriod"/>
            </a:pPr>
            <a:r>
              <a:rPr lang="fr-CA" sz="1800" dirty="0">
                <a:solidFill>
                  <a:srgbClr val="666666"/>
                </a:solidFill>
                <a:latin typeface="Montserrat"/>
                <a:ea typeface="Montserrat"/>
                <a:cs typeface="Montserrat"/>
                <a:sym typeface="Montserrat"/>
              </a:rPr>
              <a:t>Décompressez le fichier .zip</a:t>
            </a:r>
            <a:endParaRPr sz="1800" dirty="0">
              <a:solidFill>
                <a:srgbClr val="666666"/>
              </a:solidFill>
              <a:latin typeface="Montserrat"/>
              <a:ea typeface="Montserrat"/>
              <a:cs typeface="Montserrat"/>
              <a:sym typeface="Montserrat"/>
            </a:endParaRPr>
          </a:p>
          <a:p>
            <a:pPr marL="457200" lvl="0" indent="-342900" algn="l" rtl="0">
              <a:spcBef>
                <a:spcPts val="1000"/>
              </a:spcBef>
              <a:spcAft>
                <a:spcPts val="0"/>
              </a:spcAft>
              <a:buClr>
                <a:srgbClr val="666666"/>
              </a:buClr>
              <a:buSzPts val="1800"/>
              <a:buFont typeface="Montserrat"/>
              <a:buAutoNum type="arabicPeriod"/>
            </a:pPr>
            <a:r>
              <a:rPr lang="fr-CA" sz="1800" dirty="0">
                <a:solidFill>
                  <a:srgbClr val="666666"/>
                </a:solidFill>
                <a:latin typeface="Montserrat"/>
                <a:ea typeface="Montserrat"/>
                <a:cs typeface="Montserrat"/>
                <a:sym typeface="Montserrat"/>
              </a:rPr>
              <a:t>En utilisant le protocole FTP avec le logiciel </a:t>
            </a:r>
            <a:r>
              <a:rPr lang="fr-CA" sz="1800" u="sng" dirty="0">
                <a:solidFill>
                  <a:srgbClr val="666666"/>
                </a:solid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FileZilla</a:t>
            </a:r>
            <a:r>
              <a:rPr lang="fr-CA" sz="1800" dirty="0">
                <a:solidFill>
                  <a:srgbClr val="666666"/>
                </a:solidFill>
                <a:latin typeface="Montserrat"/>
                <a:ea typeface="Montserrat"/>
                <a:cs typeface="Montserrat"/>
                <a:sym typeface="Montserrat"/>
              </a:rPr>
              <a:t>, </a:t>
            </a:r>
            <a:r>
              <a:rPr lang="fr-CA" sz="1800" dirty="0" err="1">
                <a:solidFill>
                  <a:srgbClr val="666666"/>
                </a:solidFill>
                <a:latin typeface="Montserrat"/>
                <a:ea typeface="Montserrat"/>
                <a:cs typeface="Montserrat"/>
                <a:sym typeface="Montserrat"/>
              </a:rPr>
              <a:t>téléversez</a:t>
            </a:r>
            <a:r>
              <a:rPr lang="fr-CA" sz="1800" dirty="0">
                <a:solidFill>
                  <a:srgbClr val="666666"/>
                </a:solidFill>
                <a:latin typeface="Montserrat"/>
                <a:ea typeface="Montserrat"/>
                <a:cs typeface="Montserrat"/>
                <a:sym typeface="Montserrat"/>
              </a:rPr>
              <a:t> les fichiers du dossier </a:t>
            </a:r>
            <a:r>
              <a:rPr lang="fr-CA" sz="1800" dirty="0" err="1">
                <a:solidFill>
                  <a:srgbClr val="666666"/>
                </a:solidFill>
                <a:latin typeface="Montserrat"/>
                <a:ea typeface="Montserrat"/>
                <a:cs typeface="Montserrat"/>
                <a:sym typeface="Montserrat"/>
              </a:rPr>
              <a:t>wordpress</a:t>
            </a:r>
            <a:r>
              <a:rPr lang="fr-CA" sz="1800" dirty="0">
                <a:solidFill>
                  <a:srgbClr val="666666"/>
                </a:solidFill>
                <a:latin typeface="Montserrat"/>
                <a:ea typeface="Montserrat"/>
                <a:cs typeface="Montserrat"/>
                <a:sym typeface="Montserrat"/>
              </a:rPr>
              <a:t> sur votre espace personnel sur le serveur </a:t>
            </a:r>
            <a:r>
              <a:rPr lang="fr-CA" sz="1800" dirty="0" err="1">
                <a:solidFill>
                  <a:srgbClr val="666666"/>
                </a:solidFill>
                <a:latin typeface="Montserrat"/>
                <a:ea typeface="Montserrat"/>
                <a:cs typeface="Montserrat"/>
                <a:sym typeface="Montserrat"/>
              </a:rPr>
              <a:t>dectim.ca</a:t>
            </a:r>
            <a:r>
              <a:rPr lang="fr-CA" sz="1800" dirty="0">
                <a:solidFill>
                  <a:srgbClr val="666666"/>
                </a:solidFill>
                <a:latin typeface="Montserrat"/>
                <a:ea typeface="Montserrat"/>
                <a:cs typeface="Montserrat"/>
                <a:sym typeface="Montserrat"/>
              </a:rPr>
              <a:t> </a:t>
            </a:r>
            <a:r>
              <a:rPr lang="fr-CA" sz="1800" dirty="0">
                <a:solidFill>
                  <a:srgbClr val="666666"/>
                </a:solidFill>
                <a:latin typeface="Montserrat SemiBold"/>
                <a:ea typeface="Montserrat SemiBold"/>
                <a:cs typeface="Montserrat SemiBold"/>
                <a:sym typeface="Montserrat SemiBold"/>
              </a:rPr>
              <a:t>/cours/</a:t>
            </a:r>
            <a:r>
              <a:rPr lang="fr-CA" sz="1800" dirty="0" err="1">
                <a:solidFill>
                  <a:srgbClr val="666666"/>
                </a:solidFill>
                <a:latin typeface="Montserrat SemiBold"/>
                <a:ea typeface="Montserrat SemiBold"/>
                <a:cs typeface="Montserrat SemiBold"/>
                <a:sym typeface="Montserrat SemiBold"/>
              </a:rPr>
              <a:t>wp</a:t>
            </a:r>
            <a:r>
              <a:rPr lang="fr-CA" sz="1800" dirty="0">
                <a:solidFill>
                  <a:srgbClr val="666666"/>
                </a:solidFill>
                <a:latin typeface="Montserrat SemiBold"/>
                <a:ea typeface="Montserrat SemiBold"/>
                <a:cs typeface="Montserrat SemiBold"/>
                <a:sym typeface="Montserrat SemiBold"/>
              </a:rPr>
              <a:t>/semaine01/exercice01</a:t>
            </a:r>
            <a:endParaRPr sz="1800" dirty="0">
              <a:solidFill>
                <a:srgbClr val="666666"/>
              </a:solidFill>
              <a:latin typeface="Montserrat"/>
              <a:ea typeface="Montserrat"/>
              <a:cs typeface="Montserrat"/>
              <a:sym typeface="Montserrat"/>
            </a:endParaRPr>
          </a:p>
          <a:p>
            <a:pPr marL="457200" lvl="0" indent="-342900" algn="l" rtl="0">
              <a:spcBef>
                <a:spcPts val="1000"/>
              </a:spcBef>
              <a:spcAft>
                <a:spcPts val="1000"/>
              </a:spcAft>
              <a:buClr>
                <a:srgbClr val="FFFFFF"/>
              </a:buClr>
              <a:buSzPts val="1800"/>
              <a:buFont typeface="Montserrat"/>
              <a:buAutoNum type="arabicPeriod"/>
            </a:pPr>
            <a:r>
              <a:rPr lang="fr-CA" sz="1800" dirty="0">
                <a:solidFill>
                  <a:srgbClr val="FFFFFF"/>
                </a:solidFill>
                <a:latin typeface="Montserrat"/>
                <a:ea typeface="Montserrat"/>
                <a:cs typeface="Montserrat"/>
                <a:sym typeface="Montserrat"/>
              </a:rPr>
              <a:t>Dans la section administrative de votre espace personnel </a:t>
            </a:r>
            <a:r>
              <a:rPr lang="fr-CA" sz="1800" dirty="0" err="1">
                <a:solidFill>
                  <a:schemeClr val="dk2"/>
                </a:solidFill>
                <a:latin typeface="Montserrat SemiBold"/>
                <a:ea typeface="Montserrat SemiBold"/>
                <a:cs typeface="Montserrat SemiBold"/>
                <a:sym typeface="Montserrat SemiBold"/>
              </a:rPr>
              <a:t>votrenom.dectim.ca</a:t>
            </a:r>
            <a:r>
              <a:rPr lang="fr-CA" sz="1800" dirty="0">
                <a:solidFill>
                  <a:schemeClr val="dk2"/>
                </a:solidFill>
                <a:latin typeface="Montserrat SemiBold"/>
                <a:ea typeface="Montserrat SemiBold"/>
                <a:cs typeface="Montserrat SemiBold"/>
                <a:sym typeface="Montserrat SemiBold"/>
              </a:rPr>
              <a:t>/</a:t>
            </a:r>
            <a:r>
              <a:rPr lang="fr-CA" sz="1800" dirty="0" err="1">
                <a:solidFill>
                  <a:schemeClr val="dk2"/>
                </a:solidFill>
                <a:latin typeface="Montserrat SemiBold"/>
                <a:ea typeface="Montserrat SemiBold"/>
                <a:cs typeface="Montserrat SemiBold"/>
                <a:sym typeface="Montserrat SemiBold"/>
              </a:rPr>
              <a:t>cpanel</a:t>
            </a:r>
            <a:r>
              <a:rPr lang="fr-CA" sz="1800" dirty="0">
                <a:solidFill>
                  <a:srgbClr val="FFFFFF"/>
                </a:solidFill>
                <a:latin typeface="Montserrat"/>
                <a:ea typeface="Montserrat"/>
                <a:cs typeface="Montserrat"/>
                <a:sym typeface="Montserrat"/>
              </a:rPr>
              <a:t>, créez et configurez une base de données et un utilisateur WordPress</a:t>
            </a:r>
            <a:endParaRPr sz="1800" dirty="0">
              <a:solidFill>
                <a:srgbClr val="FFFFFF"/>
              </a:solidFill>
              <a:latin typeface="Montserrat"/>
              <a:ea typeface="Montserrat"/>
              <a:cs typeface="Montserrat"/>
              <a:sym typeface="Montserrat"/>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9"/>
          <p:cNvSpPr txBox="1">
            <a:spLocks noGrp="1"/>
          </p:cNvSpPr>
          <p:nvPr>
            <p:ph type="title"/>
          </p:nvPr>
        </p:nvSpPr>
        <p:spPr>
          <a:xfrm>
            <a:off x="720000" y="720000"/>
            <a:ext cx="7704000" cy="3703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fr-CA" sz="1200" b="1">
                <a:solidFill>
                  <a:schemeClr val="dk2"/>
                </a:solidFill>
                <a:latin typeface="Montserrat"/>
                <a:ea typeface="Montserrat"/>
                <a:cs typeface="Montserrat"/>
                <a:sym typeface="Montserrat"/>
              </a:rPr>
              <a:t>1.	Créer une base de données</a:t>
            </a:r>
            <a:endParaRPr sz="1800">
              <a:solidFill>
                <a:srgbClr val="FFFFFF"/>
              </a:solidFill>
              <a:latin typeface="Montserrat"/>
              <a:ea typeface="Montserrat"/>
              <a:cs typeface="Montserrat"/>
              <a:sym typeface="Montserrat"/>
            </a:endParaRPr>
          </a:p>
        </p:txBody>
      </p:sp>
      <p:pic>
        <p:nvPicPr>
          <p:cNvPr id="157" name="Google Shape;157;p29"/>
          <p:cNvPicPr preferRelativeResize="0"/>
          <p:nvPr/>
        </p:nvPicPr>
        <p:blipFill>
          <a:blip r:embed="rId3">
            <a:alphaModFix/>
          </a:blip>
          <a:stretch>
            <a:fillRect/>
          </a:stretch>
        </p:blipFill>
        <p:spPr>
          <a:xfrm>
            <a:off x="360000" y="1067945"/>
            <a:ext cx="8423999" cy="777531"/>
          </a:xfrm>
          <a:prstGeom prst="rect">
            <a:avLst/>
          </a:prstGeom>
          <a:noFill/>
          <a:ln>
            <a:noFill/>
          </a:ln>
        </p:spPr>
      </p:pic>
      <p:pic>
        <p:nvPicPr>
          <p:cNvPr id="158" name="Google Shape;158;p29"/>
          <p:cNvPicPr preferRelativeResize="0"/>
          <p:nvPr/>
        </p:nvPicPr>
        <p:blipFill>
          <a:blip r:embed="rId4">
            <a:alphaModFix/>
          </a:blip>
          <a:stretch>
            <a:fillRect/>
          </a:stretch>
        </p:blipFill>
        <p:spPr>
          <a:xfrm>
            <a:off x="360000" y="2537102"/>
            <a:ext cx="8424000" cy="2246397"/>
          </a:xfrm>
          <a:prstGeom prst="rect">
            <a:avLst/>
          </a:prstGeom>
          <a:noFill/>
          <a:ln>
            <a:noFill/>
          </a:ln>
        </p:spPr>
      </p:pic>
      <p:sp>
        <p:nvSpPr>
          <p:cNvPr id="159" name="Google Shape;159;p29"/>
          <p:cNvSpPr/>
          <p:nvPr/>
        </p:nvSpPr>
        <p:spPr>
          <a:xfrm>
            <a:off x="2189508" y="1244382"/>
            <a:ext cx="1554200" cy="696325"/>
          </a:xfrm>
          <a:custGeom>
            <a:avLst/>
            <a:gdLst/>
            <a:ahLst/>
            <a:cxnLst/>
            <a:rect l="l" t="t" r="r" b="b"/>
            <a:pathLst>
              <a:path w="62168" h="27853" extrusionOk="0">
                <a:moveTo>
                  <a:pt x="31807" y="2038"/>
                </a:moveTo>
                <a:cubicBezTo>
                  <a:pt x="22768" y="2038"/>
                  <a:pt x="13347" y="2461"/>
                  <a:pt x="4955" y="5820"/>
                </a:cubicBezTo>
                <a:cubicBezTo>
                  <a:pt x="-375" y="7954"/>
                  <a:pt x="-1428" y="18480"/>
                  <a:pt x="2308" y="22839"/>
                </a:cubicBezTo>
                <a:cubicBezTo>
                  <a:pt x="7505" y="28902"/>
                  <a:pt x="17770" y="27756"/>
                  <a:pt x="25756" y="27756"/>
                </a:cubicBezTo>
                <a:cubicBezTo>
                  <a:pt x="38702" y="27756"/>
                  <a:pt x="56879" y="25027"/>
                  <a:pt x="61685" y="13006"/>
                </a:cubicBezTo>
                <a:cubicBezTo>
                  <a:pt x="65648" y="3092"/>
                  <a:pt x="42656" y="-1568"/>
                  <a:pt x="32186" y="525"/>
                </a:cubicBezTo>
              </a:path>
            </a:pathLst>
          </a:custGeom>
          <a:noFill/>
          <a:ln w="38100" cap="flat" cmpd="sng">
            <a:solidFill>
              <a:schemeClr val="dk2"/>
            </a:solidFill>
            <a:prstDash val="solid"/>
            <a:round/>
            <a:headEnd type="none" w="med" len="med"/>
            <a:tailEnd type="none" w="med" len="med"/>
          </a:ln>
        </p:spPr>
      </p:sp>
      <p:cxnSp>
        <p:nvCxnSpPr>
          <p:cNvPr id="160" name="Google Shape;160;p29"/>
          <p:cNvCxnSpPr/>
          <p:nvPr/>
        </p:nvCxnSpPr>
        <p:spPr>
          <a:xfrm flipH="1">
            <a:off x="1451800" y="1883938"/>
            <a:ext cx="737700" cy="8769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30"/>
          <p:cNvSpPr txBox="1">
            <a:spLocks noGrp="1"/>
          </p:cNvSpPr>
          <p:nvPr>
            <p:ph type="title"/>
          </p:nvPr>
        </p:nvSpPr>
        <p:spPr>
          <a:xfrm>
            <a:off x="720000" y="720000"/>
            <a:ext cx="7704000" cy="37035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fr-CA" sz="1200" b="1">
                <a:solidFill>
                  <a:schemeClr val="dk2"/>
                </a:solidFill>
                <a:latin typeface="Montserrat"/>
                <a:ea typeface="Montserrat"/>
                <a:cs typeface="Montserrat"/>
                <a:sym typeface="Montserrat"/>
              </a:rPr>
              <a:t>2.	Créer un utilisateur</a:t>
            </a:r>
            <a:endParaRPr sz="1800">
              <a:solidFill>
                <a:srgbClr val="FFFFFF"/>
              </a:solidFill>
              <a:latin typeface="Montserrat"/>
              <a:ea typeface="Montserrat"/>
              <a:cs typeface="Montserrat"/>
              <a:sym typeface="Montserrat"/>
            </a:endParaRPr>
          </a:p>
        </p:txBody>
      </p:sp>
      <p:pic>
        <p:nvPicPr>
          <p:cNvPr id="166" name="Google Shape;166;p30"/>
          <p:cNvPicPr preferRelativeResize="0"/>
          <p:nvPr/>
        </p:nvPicPr>
        <p:blipFill>
          <a:blip r:embed="rId3">
            <a:alphaModFix/>
          </a:blip>
          <a:stretch>
            <a:fillRect/>
          </a:stretch>
        </p:blipFill>
        <p:spPr>
          <a:xfrm>
            <a:off x="720000" y="1267618"/>
            <a:ext cx="7704000" cy="3515881"/>
          </a:xfrm>
          <a:prstGeom prst="rect">
            <a:avLst/>
          </a:prstGeom>
          <a:noFill/>
          <a:ln>
            <a:noFill/>
          </a:ln>
        </p:spPr>
      </p:pic>
    </p:spTree>
  </p:cSld>
  <p:clrMapOvr>
    <a:masterClrMapping/>
  </p:clrMapOvr>
</p:sld>
</file>

<file path=ppt/theme/theme1.xml><?xml version="1.0" encoding="utf-8"?>
<a:theme xmlns:a="http://schemas.openxmlformats.org/drawingml/2006/main" name="dec tim">
  <a:themeElements>
    <a:clrScheme name="Simple Light">
      <a:dk1>
        <a:srgbClr val="231F20"/>
      </a:dk1>
      <a:lt1>
        <a:srgbClr val="FFFFFF"/>
      </a:lt1>
      <a:dk2>
        <a:srgbClr val="D85547"/>
      </a:dk2>
      <a:lt2>
        <a:srgbClr val="EEEEEE"/>
      </a:lt2>
      <a:accent1>
        <a:srgbClr val="D8CC47"/>
      </a:accent1>
      <a:accent2>
        <a:srgbClr val="D84762"/>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TotalTime>
  <Words>490</Words>
  <Application>Microsoft Macintosh PowerPoint</Application>
  <PresentationFormat>Affichage à l'écran (16:9)</PresentationFormat>
  <Paragraphs>58</Paragraphs>
  <Slides>17</Slides>
  <Notes>17</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17</vt:i4>
      </vt:variant>
    </vt:vector>
  </HeadingPairs>
  <TitlesOfParts>
    <vt:vector size="26" baseType="lpstr">
      <vt:lpstr>Montserrat</vt:lpstr>
      <vt:lpstr>Montserrat Medium</vt:lpstr>
      <vt:lpstr>Calibri</vt:lpstr>
      <vt:lpstr>Arial</vt:lpstr>
      <vt:lpstr>Open Sans ExtraBold</vt:lpstr>
      <vt:lpstr>Montserrat ExtraBold</vt:lpstr>
      <vt:lpstr>Montserrat Black</vt:lpstr>
      <vt:lpstr>Montserrat SemiBold</vt:lpstr>
      <vt:lpstr>dec tim</vt:lpstr>
      <vt:lpstr>WordPress les premiers pas installation &amp; configuration</vt:lpstr>
      <vt:lpstr>Démarrage - l’installation  Téléchargez la dernière version de WordPress (en français du Canada SVP)</vt:lpstr>
      <vt:lpstr>Présentation PowerPoint</vt:lpstr>
      <vt:lpstr>Démarrage - l’installation  Téléchargez la dernière version de WordPress (en français.. svp) Décompressez le fichier .zip</vt:lpstr>
      <vt:lpstr>Démarrage - l’installation  Téléchargez la dernière version de WordPress (en français.. svp) Décompressez le fichier .zip En utilisant le protocole FTP avec le logiciel FileZilla, téléversez les fichiers du dossier wordpress sur votre espace personnel sur le serveur dectim.ca /cours/wp/semaine01/exercice01</vt:lpstr>
      <vt:lpstr>Présentation PowerPoint</vt:lpstr>
      <vt:lpstr>Démarrage - l’installation  Téléchargez la dernière version de WordPress (en français.. svp) Décompressez le fichier .zip En utilisant le protocole FTP avec le logiciel FileZilla, téléversez les fichiers du dossier wordpress sur votre espace personnel sur le serveur dectim.ca /cours/wp/semaine01/exercice01 Dans la section administrative de votre espace personnel votrenom.dectim.ca/cpanel, créez et configurez une base de données et un utilisateur WordPress</vt:lpstr>
      <vt:lpstr>1. Créer une base de données</vt:lpstr>
      <vt:lpstr>2. Créer un utilisateur</vt:lpstr>
      <vt:lpstr>3. Associer l’utilisateur à la base de donnée</vt:lpstr>
      <vt:lpstr>Démarrage - l’installation  Téléchargez la dernière version de WordPress (en français.. svp) Décompressez le fichier .zip En utilisant le protocole FTP avec le logiciel FileZilla, téléversez les fichiers du dossier wordpress sur votre espace personnel sur le serveur dectim.ca /cours/wp/semaine01/exercice01 Dans la section administrative de votre espace personnel votrenom.dectim.ca/cpanel, créez et configurez une base de données et un utilisateur WordPress Lancez le script d’installation en allant à la racine de votre site.</vt:lpstr>
      <vt:lpstr>Présentation PowerPoint</vt:lpstr>
      <vt:lpstr>Présentation PowerPoint</vt:lpstr>
      <vt:lpstr>Présentation PowerPoint</vt:lpstr>
      <vt:lpstr>Présentation PowerPoint</vt:lpstr>
      <vt:lpstr>(la fin)</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WordPress les premiers pas installation &amp; configuration</dc:title>
  <cp:lastModifiedBy>Mathieu Dupont</cp:lastModifiedBy>
  <cp:revision>2</cp:revision>
  <dcterms:modified xsi:type="dcterms:W3CDTF">2021-01-26T23:48:13Z</dcterms:modified>
</cp:coreProperties>
</file>